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 id="2147483662" r:id="rId3"/>
  </p:sldMasterIdLst>
  <p:notesMasterIdLst>
    <p:notesMasterId r:id="rId6"/>
  </p:notesMasterIdLst>
  <p:handoutMasterIdLst>
    <p:handoutMasterId r:id="rId52"/>
  </p:handoutMasterIdLst>
  <p:sldIdLst>
    <p:sldId id="327" r:id="rId4"/>
    <p:sldId id="330" r:id="rId5"/>
    <p:sldId id="331" r:id="rId7"/>
    <p:sldId id="332" r:id="rId8"/>
    <p:sldId id="378" r:id="rId9"/>
    <p:sldId id="377" r:id="rId10"/>
    <p:sldId id="298" r:id="rId11"/>
    <p:sldId id="262" r:id="rId12"/>
    <p:sldId id="263" r:id="rId13"/>
    <p:sldId id="299" r:id="rId14"/>
    <p:sldId id="302" r:id="rId15"/>
    <p:sldId id="264" r:id="rId16"/>
    <p:sldId id="266" r:id="rId17"/>
    <p:sldId id="265" r:id="rId18"/>
    <p:sldId id="276" r:id="rId19"/>
    <p:sldId id="303" r:id="rId20"/>
    <p:sldId id="293" r:id="rId21"/>
    <p:sldId id="277"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1C7DD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660B408-B3CF-4A94-85FC-2B1E0A45F4A2}" styleName="深色样式 2 - 强调 1/强调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6" Type="http://schemas.openxmlformats.org/officeDocument/2006/relationships/commentAuthors" Target="commentAuthors.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handoutMaster" Target="handoutMasters/handoutMaster1.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2.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endParaRPr lang="en-US"/>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2.xml"/><Relationship Id="rId8" Type="http://schemas.openxmlformats.org/officeDocument/2006/relationships/slideLayout" Target="../slideLayouts/slideLayout21.xml"/><Relationship Id="rId7" Type="http://schemas.openxmlformats.org/officeDocument/2006/relationships/slideLayout" Target="../slideLayouts/slideLayout20.xml"/><Relationship Id="rId6" Type="http://schemas.openxmlformats.org/officeDocument/2006/relationships/slideLayout" Target="../slideLayouts/slideLayout19.xml"/><Relationship Id="rId5" Type="http://schemas.openxmlformats.org/officeDocument/2006/relationships/slideLayout" Target="../slideLayouts/slideLayout18.xml"/><Relationship Id="rId4" Type="http://schemas.openxmlformats.org/officeDocument/2006/relationships/slideLayout" Target="../slideLayouts/slideLayout17.xml"/><Relationship Id="rId3" Type="http://schemas.openxmlformats.org/officeDocument/2006/relationships/slideLayout" Target="../slideLayouts/slideLayout16.xml"/><Relationship Id="rId2" Type="http://schemas.openxmlformats.org/officeDocument/2006/relationships/slideLayout" Target="../slideLayouts/slideLayout15.xml"/><Relationship Id="rId14" Type="http://schemas.openxmlformats.org/officeDocument/2006/relationships/theme" Target="../theme/theme2.xml"/><Relationship Id="rId13" Type="http://schemas.openxmlformats.org/officeDocument/2006/relationships/slideLayout" Target="../slideLayouts/slideLayout26.xml"/><Relationship Id="rId12" Type="http://schemas.openxmlformats.org/officeDocument/2006/relationships/slideLayout" Target="../slideLayouts/slideLayout25.xml"/><Relationship Id="rId11" Type="http://schemas.openxmlformats.org/officeDocument/2006/relationships/slideLayout" Target="../slideLayouts/slideLayout24.xml"/><Relationship Id="rId10" Type="http://schemas.openxmlformats.org/officeDocument/2006/relationships/slideLayout" Target="../slideLayouts/slideLayout2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6.png"/><Relationship Id="rId2" Type="http://schemas.openxmlformats.org/officeDocument/2006/relationships/hyperlink" Target="https://en.wikipedia.org/w/index.php?title=List_of_Falcon_9_and_Falcon_Heavy_launches&amp;oldid=1027686922" TargetMode="Externa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png"/><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5.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png"/><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png"/><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4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jpeg"/><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22.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5160"/>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Joseph Ngota Chilo</a:t>
            </a:r>
            <a:endParaRPr lang="en-US">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14</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December 2023</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p:cNvPicPr>
            <a:picLocks noChangeAspect="1"/>
          </p:cNvPicPr>
          <p:nvPr/>
        </p:nvPicPr>
        <p:blipFill>
          <a:blip r:embed="rId2"/>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Content Placeholder 4"/>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a:cs typeface="Calibri"/>
            </a:endParaRPr>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a:rPr>
              <a:t>Multiple endpoints were leveraged on the SpaceX API, (https://api.spacexdata.com/v4/),  in order to get all the data required, as shown in the flowchart.</a:t>
            </a: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The notebook that leverages this API endpoints can be found on Github.</a:t>
            </a:r>
            <a:endParaRPr lang="en-US"/>
          </a:p>
          <a:p>
            <a:endParaRPr lang="en-US"/>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endParaRPr lang="en-US" dirty="0">
              <a:solidFill>
                <a:srgbClr val="0B49CB"/>
              </a:solidFill>
              <a:latin typeface="Abadi"/>
            </a:endParaRPr>
          </a:p>
        </p:txBody>
      </p:sp>
      <p:pic>
        <p:nvPicPr>
          <p:cNvPr id="8" name="Picture 7" descr="api"/>
          <p:cNvPicPr>
            <a:picLocks noChangeAspect="1"/>
          </p:cNvPicPr>
          <p:nvPr/>
        </p:nvPicPr>
        <p:blipFill>
          <a:blip r:embed="rId2"/>
          <a:srcRect l="2125" t="6527" b="51055"/>
          <a:stretch>
            <a:fillRect/>
          </a:stretch>
        </p:blipFill>
        <p:spPr>
          <a:xfrm>
            <a:off x="5909310" y="1792605"/>
            <a:ext cx="5461000" cy="4233545"/>
          </a:xfrm>
          <a:prstGeom prst="rect">
            <a:avLst/>
          </a:prstGeom>
          <a:solidFill>
            <a:schemeClr val="bg1"/>
          </a:solid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Leveraging requests module and Beautiful Soup in Python, publicly available data was scraped from </a:t>
            </a:r>
            <a:r>
              <a:rPr lang="en-US" sz="2200">
                <a:solidFill>
                  <a:schemeClr val="accent3">
                    <a:lumMod val="25000"/>
                  </a:schemeClr>
                </a:solidFill>
                <a:latin typeface="Abadi" panose="020B0604020104020204" pitchFamily="34" charset="0"/>
                <a:hlinkClick r:id="rId2" tooltip="" action="ppaction://hlinkfile"/>
              </a:rPr>
              <a:t>wikipedia</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sym typeface="+mn-ea"/>
              </a:rPr>
              <a:t>The notebook can be found on Github.</a:t>
            </a: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p:cNvSpPr txBox="1"/>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a:cs typeface="Calibri"/>
            </a:endParaRPr>
          </a:p>
        </p:txBody>
      </p:sp>
      <p:pic>
        <p:nvPicPr>
          <p:cNvPr id="7" name="Picture 6" descr="scraping"/>
          <p:cNvPicPr>
            <a:picLocks noChangeAspect="1"/>
          </p:cNvPicPr>
          <p:nvPr/>
        </p:nvPicPr>
        <p:blipFill>
          <a:blip r:embed="rId3"/>
          <a:srcRect l="16868" t="4204" r="11158" b="18509"/>
          <a:stretch>
            <a:fillRect/>
          </a:stretch>
        </p:blipFill>
        <p:spPr>
          <a:xfrm>
            <a:off x="5909945" y="1528445"/>
            <a:ext cx="5457190" cy="4496435"/>
          </a:xfrm>
          <a:prstGeom prst="rect">
            <a:avLst/>
          </a:prstGeom>
          <a:solidFill>
            <a:schemeClr val="bg1"/>
          </a:solid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Wrangling of the collected data involved:</a:t>
            </a:r>
            <a:endParaRPr lang="en-US" sz="2200">
              <a:solidFill>
                <a:schemeClr val="accent3">
                  <a:lumMod val="25000"/>
                </a:schemeClr>
              </a:solidFill>
              <a:latin typeface="Abadi" panose="020B0604020104020204" pitchFamily="34" charset="0"/>
            </a:endParaRPr>
          </a:p>
          <a:p>
            <a:pPr lvl="1"/>
            <a:r>
              <a:rPr lang="en-US" sz="1885">
                <a:solidFill>
                  <a:schemeClr val="accent3">
                    <a:lumMod val="25000"/>
                  </a:schemeClr>
                </a:solidFill>
                <a:latin typeface="Abadi" panose="020B0604020104020204" pitchFamily="34" charset="0"/>
              </a:rPr>
              <a:t>Checking for null values</a:t>
            </a:r>
            <a:endParaRPr lang="en-US" sz="1885">
              <a:solidFill>
                <a:schemeClr val="accent3">
                  <a:lumMod val="25000"/>
                </a:schemeClr>
              </a:solidFill>
              <a:latin typeface="Abadi" panose="020B0604020104020204" pitchFamily="34" charset="0"/>
            </a:endParaRPr>
          </a:p>
          <a:p>
            <a:pPr lvl="1"/>
            <a:r>
              <a:rPr lang="en-US" sz="1885">
                <a:solidFill>
                  <a:schemeClr val="accent3">
                    <a:lumMod val="25000"/>
                  </a:schemeClr>
                </a:solidFill>
                <a:latin typeface="Abadi" panose="020B0604020104020204" pitchFamily="34" charset="0"/>
              </a:rPr>
              <a:t>Reviewing data types</a:t>
            </a:r>
            <a:endParaRPr lang="en-US" sz="1885">
              <a:solidFill>
                <a:schemeClr val="accent3">
                  <a:lumMod val="25000"/>
                </a:schemeClr>
              </a:solidFill>
              <a:latin typeface="Abadi" panose="020B0604020104020204" pitchFamily="34" charset="0"/>
            </a:endParaRPr>
          </a:p>
          <a:p>
            <a:pPr lvl="1"/>
            <a:r>
              <a:rPr lang="en-US" sz="1885">
                <a:solidFill>
                  <a:schemeClr val="accent3">
                    <a:lumMod val="25000"/>
                  </a:schemeClr>
                </a:solidFill>
                <a:latin typeface="Abadi" panose="020B0604020104020204" pitchFamily="34" charset="0"/>
              </a:rPr>
              <a:t>Exploratory data analysis</a:t>
            </a:r>
            <a:endParaRPr lang="en-US" sz="1885">
              <a:solidFill>
                <a:schemeClr val="accent3">
                  <a:lumMod val="25000"/>
                </a:schemeClr>
              </a:solidFill>
              <a:latin typeface="Abadi" panose="020B0604020104020204" pitchFamily="34" charset="0"/>
            </a:endParaRPr>
          </a:p>
          <a:p>
            <a:pPr lvl="1"/>
            <a:r>
              <a:rPr lang="en-US" sz="1885">
                <a:solidFill>
                  <a:schemeClr val="accent3">
                    <a:lumMod val="25000"/>
                  </a:schemeClr>
                </a:solidFill>
                <a:latin typeface="Abadi" panose="020B0604020104020204" pitchFamily="34" charset="0"/>
              </a:rPr>
              <a:t>Feature Engineering</a:t>
            </a:r>
            <a:endParaRPr lang="en-US" sz="1885">
              <a:solidFill>
                <a:schemeClr val="accent3">
                  <a:lumMod val="25000"/>
                </a:schemeClr>
              </a:solidFill>
              <a:latin typeface="Abadi" panose="020B0604020104020204" pitchFamily="34" charset="0"/>
            </a:endParaRPr>
          </a:p>
          <a:p>
            <a:pPr lvl="0"/>
            <a:r>
              <a:rPr lang="en-US" sz="2195">
                <a:solidFill>
                  <a:schemeClr val="accent3">
                    <a:lumMod val="25000"/>
                  </a:schemeClr>
                </a:solidFill>
                <a:latin typeface="Abadi" panose="020B0604020104020204" pitchFamily="34" charset="0"/>
              </a:rPr>
              <a:t>40% of the LandingPad data was null.</a:t>
            </a:r>
            <a:endParaRPr lang="en-US" sz="2195">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Exploratory data analysis involved checking value counts of the launch site and finding the number of launches on each site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a:t>
            </a:r>
            <a:r>
              <a:rPr lang="en-US" sz="2200" i="1">
                <a:solidFill>
                  <a:schemeClr val="accent3">
                    <a:lumMod val="25000"/>
                  </a:schemeClr>
                </a:solidFill>
                <a:latin typeface="Abadi" panose="020B0604020104020204" pitchFamily="34" charset="0"/>
              </a:rPr>
              <a:t>landing_class</a:t>
            </a:r>
            <a:r>
              <a:rPr lang="en-US" sz="2200">
                <a:solidFill>
                  <a:schemeClr val="accent3">
                    <a:lumMod val="25000"/>
                  </a:schemeClr>
                </a:solidFill>
                <a:latin typeface="Abadi" panose="020B0604020104020204" pitchFamily="34" charset="0"/>
              </a:rPr>
              <a:t>’  was defined from the Outcome feature</a:t>
            </a:r>
            <a:endParaRPr lang="en-US" sz="2200">
              <a:solidFill>
                <a:schemeClr val="accent3">
                  <a:lumMod val="25000"/>
                </a:schemeClr>
              </a:solidFill>
              <a:latin typeface="Abadi" panose="020B0604020104020204" pitchFamily="34" charset="0"/>
            </a:endParaRPr>
          </a:p>
          <a:p>
            <a:r>
              <a:rPr lang="en-US" sz="2200">
                <a:solidFill>
                  <a:schemeClr val="accent3">
                    <a:lumMod val="25000"/>
                  </a:schemeClr>
                </a:solidFill>
                <a:latin typeface="Abadi" panose="020B0604020104020204" pitchFamily="34" charset="0"/>
              </a:rPr>
              <a:t>The data wrangling notebook can be found on Github.</a:t>
            </a:r>
            <a:endParaRPr lang="en-US"/>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endParaRPr lang="en-US" dirty="0">
              <a:solidFill>
                <a:srgbClr val="0B49CB"/>
              </a:solidFill>
              <a:latin typeface="Abad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800">
                <a:solidFill>
                  <a:schemeClr val="accent3">
                    <a:lumMod val="25000"/>
                  </a:schemeClr>
                </a:solidFill>
                <a:latin typeface="Abadi" panose="020B0604020104020204" pitchFamily="34" charset="0"/>
              </a:rPr>
              <a:t>Scatter plots were used to:</a:t>
            </a:r>
            <a:endParaRPr lang="en-US" sz="18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 check how FlightNumber (indicating the continuous launch attempts.) and Payload variables would affect the launch outcome.</a:t>
            </a:r>
            <a:endParaRPr lang="en-US" sz="18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visualize the relationship between Flight Number and Launch Site</a:t>
            </a:r>
            <a:endParaRPr lang="en-US" sz="18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Visualize the relationship between Payload and Launch Site</a:t>
            </a:r>
            <a:endParaRPr lang="en-US" sz="1800">
              <a:solidFill>
                <a:schemeClr val="accent3">
                  <a:lumMod val="25000"/>
                </a:schemeClr>
              </a:solidFill>
              <a:latin typeface="Abadi" panose="020B0604020104020204" pitchFamily="34" charset="0"/>
            </a:endParaRPr>
          </a:p>
          <a:p>
            <a:pPr lvl="1">
              <a:lnSpc>
                <a:spcPct val="100000"/>
              </a:lnSpc>
              <a:spcBef>
                <a:spcPts val="1400"/>
              </a:spcBef>
            </a:pPr>
            <a:r>
              <a:rPr lang="en-US" sz="1800">
                <a:solidFill>
                  <a:schemeClr val="accent3">
                    <a:lumMod val="25000"/>
                  </a:schemeClr>
                </a:solidFill>
                <a:latin typeface="Abadi" panose="020B0604020104020204" pitchFamily="34" charset="0"/>
              </a:rPr>
              <a:t> Visualize the relationship between FlightNumber and Orbit type</a:t>
            </a:r>
            <a:endParaRPr lang="en-US" sz="1800">
              <a:solidFill>
                <a:schemeClr val="accent3">
                  <a:lumMod val="25000"/>
                </a:schemeClr>
              </a:solidFill>
              <a:latin typeface="Abadi" panose="020B0604020104020204" pitchFamily="34" charset="0"/>
            </a:endParaRPr>
          </a:p>
          <a:p>
            <a:pPr lvl="0">
              <a:lnSpc>
                <a:spcPct val="100000"/>
              </a:lnSpc>
              <a:spcBef>
                <a:spcPts val="1400"/>
              </a:spcBef>
            </a:pPr>
            <a:r>
              <a:rPr lang="en-US" sz="1800">
                <a:solidFill>
                  <a:schemeClr val="accent3">
                    <a:lumMod val="25000"/>
                  </a:schemeClr>
                </a:solidFill>
                <a:latin typeface="Abadi" panose="020B0604020104020204" pitchFamily="34" charset="0"/>
              </a:rPr>
              <a:t>A bar chart was used to visualize the relationship between success rate of each orbit type</a:t>
            </a:r>
            <a:endParaRPr lang="en-US" sz="1800">
              <a:solidFill>
                <a:schemeClr val="accent3">
                  <a:lumMod val="25000"/>
                </a:schemeClr>
              </a:solidFill>
              <a:latin typeface="Abadi" panose="020B0604020104020204" pitchFamily="34" charset="0"/>
            </a:endParaRPr>
          </a:p>
          <a:p>
            <a:pPr>
              <a:lnSpc>
                <a:spcPct val="100000"/>
              </a:lnSpc>
              <a:spcBef>
                <a:spcPts val="1400"/>
              </a:spcBef>
            </a:pPr>
            <a:r>
              <a:rPr lang="en-US" sz="1800">
                <a:solidFill>
                  <a:schemeClr val="accent3">
                    <a:lumMod val="25000"/>
                  </a:schemeClr>
                </a:solidFill>
                <a:latin typeface="Abadi" panose="020B0604020104020204" pitchFamily="34" charset="0"/>
                <a:sym typeface="+mn-ea"/>
              </a:rPr>
              <a:t>The EDA notebook can be found on Github.</a:t>
            </a:r>
            <a:endParaRPr lang="en-US" sz="180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endParaRPr lang="en-US" dirty="0">
              <a:solidFill>
                <a:srgbClr val="0B49CB"/>
              </a:solidFill>
              <a:latin typeface="Abad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255" y="1475105"/>
            <a:ext cx="9745345" cy="4683125"/>
          </a:xfrm>
          <a:prstGeom prst="rect">
            <a:avLst/>
          </a:prstGeom>
        </p:spPr>
        <p:txBody>
          <a:bodyPr lIns="91440" tIns="45720" rIns="91440" bIns="45720" anchor="t"/>
          <a:lstStyle/>
          <a:p>
            <a:pPr fontAlgn="auto">
              <a:lnSpc>
                <a:spcPct val="100000"/>
              </a:lnSpc>
              <a:spcBef>
                <a:spcPts val="0"/>
              </a:spcBef>
            </a:pPr>
            <a:r>
              <a:rPr lang="en-US" sz="1800">
                <a:solidFill>
                  <a:schemeClr val="accent3">
                    <a:lumMod val="25000"/>
                  </a:schemeClr>
                </a:solidFill>
                <a:latin typeface="Abadi"/>
              </a:rPr>
              <a:t>Queries were performed to identify the following:</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Display the names of the unique launch sites in the space mission</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Display 5 records where launch sites begin with the string 'CCA'</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Display the total payload mass carried by boosters launched by NASA (CRS)</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Display average payload mass carried by booster version F9 v1.1</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List the date when the first succesful landing outcome in ground pad was acheived.</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List the names of the boosters which have success in drone ship and have payload mass greater than 4000 but less than 6000</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List the total number of successful and failure mission outcomes¶</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List the names of the booster_versions which have carried the maximum payload mass. Use a subquery</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List the records which will display the month names, failure landing_outcomes in drone ship ,booster versions, launch_site for the months in year 2015.</a:t>
            </a:r>
            <a:endParaRPr lang="en-US" sz="1800">
              <a:solidFill>
                <a:schemeClr val="accent3">
                  <a:lumMod val="25000"/>
                </a:schemeClr>
              </a:solidFill>
              <a:latin typeface="Abadi"/>
            </a:endParaRPr>
          </a:p>
          <a:p>
            <a:pPr lvl="1" fontAlgn="auto">
              <a:lnSpc>
                <a:spcPct val="100000"/>
              </a:lnSpc>
              <a:spcBef>
                <a:spcPts val="0"/>
              </a:spcBef>
            </a:pPr>
            <a:r>
              <a:rPr lang="en-US" sz="1800">
                <a:solidFill>
                  <a:schemeClr val="accent3">
                    <a:lumMod val="25000"/>
                  </a:schemeClr>
                </a:solidFill>
                <a:latin typeface="Abadi"/>
              </a:rPr>
              <a:t>Rank the count of successful landing_outcomes between the date 04-06-2010 and 20-03-2017 in descending order.</a:t>
            </a:r>
            <a:endParaRPr lang="en-US" sz="1800">
              <a:solidFill>
                <a:schemeClr val="accent3">
                  <a:lumMod val="25000"/>
                </a:schemeClr>
              </a:solidFill>
              <a:latin typeface="Abadi"/>
            </a:endParaRPr>
          </a:p>
          <a:p>
            <a:pPr lvl="1" fontAlgn="auto">
              <a:lnSpc>
                <a:spcPct val="100000"/>
              </a:lnSpc>
              <a:spcBef>
                <a:spcPts val="0"/>
              </a:spcBef>
            </a:pPr>
            <a:endParaRPr lang="en-US" sz="1800">
              <a:solidFill>
                <a:schemeClr val="accent3">
                  <a:lumMod val="25000"/>
                </a:schemeClr>
              </a:solidFill>
              <a:latin typeface="Abadi"/>
            </a:endParaRPr>
          </a:p>
          <a:p>
            <a:pPr fontAlgn="auto">
              <a:lnSpc>
                <a:spcPct val="100000"/>
              </a:lnSpc>
              <a:spcBef>
                <a:spcPts val="0"/>
              </a:spcBef>
            </a:pPr>
            <a:r>
              <a:rPr lang="en-US" sz="1800">
                <a:solidFill>
                  <a:schemeClr val="accent3">
                    <a:lumMod val="25000"/>
                  </a:schemeClr>
                </a:solidFill>
                <a:latin typeface="Abadi" panose="020B0604020104020204" pitchFamily="34" charset="0"/>
              </a:rPr>
              <a:t>The EDA with SQL notebook can be found on Github.</a:t>
            </a:r>
            <a:endParaRPr lang="en-US" sz="180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Leveraging folium, the following was done:</a:t>
            </a:r>
            <a:endParaRPr lang="en-US" sz="22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2200">
                <a:solidFill>
                  <a:schemeClr val="accent3">
                    <a:lumMod val="25000"/>
                  </a:schemeClr>
                </a:solidFill>
                <a:latin typeface="Abadi" panose="020B0604020104020204" pitchFamily="34" charset="0"/>
              </a:rPr>
              <a:t>Marking of all launch sites on a map</a:t>
            </a:r>
            <a:endParaRPr lang="en-US" sz="22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2200">
                <a:solidFill>
                  <a:schemeClr val="accent3">
                    <a:lumMod val="25000"/>
                  </a:schemeClr>
                </a:solidFill>
                <a:latin typeface="Abadi" panose="020B0604020104020204" pitchFamily="34" charset="0"/>
              </a:rPr>
              <a:t>Marking the success/failed launches for each site on the map</a:t>
            </a:r>
            <a:endParaRPr lang="en-US" sz="22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2200">
                <a:solidFill>
                  <a:schemeClr val="accent3">
                    <a:lumMod val="25000"/>
                  </a:schemeClr>
                </a:solidFill>
                <a:latin typeface="Abadi" panose="020B0604020104020204" pitchFamily="34" charset="0"/>
              </a:rPr>
              <a:t>Calculating the distances between a launch site to its proximities</a:t>
            </a:r>
            <a:endParaRPr lang="en-US" sz="2200">
              <a:solidFill>
                <a:schemeClr val="accent3">
                  <a:lumMod val="25000"/>
                </a:schemeClr>
              </a:solidFill>
              <a:latin typeface="Abadi" panose="020B0604020104020204" pitchFamily="34" charset="0"/>
            </a:endParaRPr>
          </a:p>
          <a:p>
            <a:pPr lvl="0">
              <a:lnSpc>
                <a:spcPct val="100000"/>
              </a:lnSpc>
              <a:spcBef>
                <a:spcPts val="1400"/>
              </a:spcBef>
            </a:pPr>
            <a:r>
              <a:rPr lang="en-US" sz="2200">
                <a:solidFill>
                  <a:schemeClr val="accent3">
                    <a:lumMod val="25000"/>
                  </a:schemeClr>
                </a:solidFill>
                <a:latin typeface="Abadi" panose="020B0604020104020204" pitchFamily="34" charset="0"/>
              </a:rPr>
              <a:t>The folium notebook can be found on Github.</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A dashboard was built using Plotly Dash with the following components</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Launch Site Drop-down Input Component</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2200">
                <a:solidFill>
                  <a:schemeClr val="accent3">
                    <a:lumMod val="25000"/>
                  </a:schemeClr>
                </a:solidFill>
                <a:latin typeface="Abadi" panose="020B0604020104020204" pitchFamily="34" charset="0"/>
              </a:rPr>
              <a:t>A callback function to render success-pie-chart based on selected site dropdown</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2200">
                <a:solidFill>
                  <a:schemeClr val="accent3">
                    <a:lumMod val="25000"/>
                  </a:schemeClr>
                </a:solidFill>
                <a:latin typeface="Abadi" panose="020B0604020104020204" pitchFamily="34" charset="0"/>
              </a:rPr>
              <a:t>A Range Slider to Select Payload</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2200">
                <a:solidFill>
                  <a:schemeClr val="accent3">
                    <a:lumMod val="25000"/>
                  </a:schemeClr>
                </a:solidFill>
                <a:latin typeface="Abadi" panose="020B0604020104020204" pitchFamily="34" charset="0"/>
              </a:rPr>
              <a:t>A callback function to render the success-payload-scatter-chart scatter plot</a:t>
            </a:r>
            <a:endParaRPr lang="en-US" sz="2200">
              <a:solidFill>
                <a:schemeClr val="accent3">
                  <a:lumMod val="25000"/>
                </a:schemeClr>
              </a:solidFill>
              <a:latin typeface="Abadi" panose="020B0604020104020204" pitchFamily="34" charset="0"/>
            </a:endParaRPr>
          </a:p>
          <a:p>
            <a:pPr lvl="0">
              <a:lnSpc>
                <a:spcPct val="100000"/>
              </a:lnSpc>
              <a:spcBef>
                <a:spcPts val="1400"/>
              </a:spcBef>
            </a:pPr>
            <a:r>
              <a:rPr lang="en-US" sz="2200">
                <a:solidFill>
                  <a:schemeClr val="accent3">
                    <a:lumMod val="25000"/>
                  </a:schemeClr>
                </a:solidFill>
                <a:latin typeface="Abadi" panose="020B0604020104020204" pitchFamily="34" charset="0"/>
              </a:rPr>
              <a:t>These components were added to improve interactivity and ease of understanding the dashboard</a:t>
            </a:r>
            <a:r>
              <a:rPr lang="en-US"/>
              <a:t>.</a:t>
            </a:r>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endParaRPr lang="en-US" dirty="0">
              <a:solidFill>
                <a:srgbClr val="0B49CB"/>
              </a:solidFill>
              <a:latin typeface="Abad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fontScale="80000"/>
          </a:bodyPr>
          <a:lstStyle/>
          <a:p>
            <a:pPr>
              <a:lnSpc>
                <a:spcPct val="100000"/>
              </a:lnSpc>
              <a:spcBef>
                <a:spcPts val="1400"/>
              </a:spcBef>
            </a:pPr>
            <a:r>
              <a:rPr lang="en-US" sz="2200">
                <a:solidFill>
                  <a:schemeClr val="accent3">
                    <a:lumMod val="25000"/>
                  </a:schemeClr>
                </a:solidFill>
                <a:latin typeface="Abadi" panose="020B0604020104020204" pitchFamily="34" charset="0"/>
              </a:rPr>
              <a:t>The feature Class ,representing whether the first stage was reused or not,  was our target variable.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All other features were used as features in our model.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Train Test Split was used to split our data into train and test sets.</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following models were trained and tested on the data.</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K nearest neighbors</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Decision tree classifier</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Support vector machine</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Logistic regression</a:t>
            </a:r>
            <a:endParaRPr lang="en-US" sz="1885">
              <a:solidFill>
                <a:schemeClr val="accent3">
                  <a:lumMod val="25000"/>
                </a:schemeClr>
              </a:solidFill>
              <a:latin typeface="Abadi" panose="020B0604020104020204" pitchFamily="34" charset="0"/>
            </a:endParaRPr>
          </a:p>
          <a:p>
            <a:pPr lvl="0">
              <a:lnSpc>
                <a:spcPct val="100000"/>
              </a:lnSpc>
              <a:spcBef>
                <a:spcPts val="1400"/>
              </a:spcBef>
            </a:pPr>
            <a:r>
              <a:rPr lang="en-US" sz="2195">
                <a:solidFill>
                  <a:schemeClr val="accent3">
                    <a:lumMod val="25000"/>
                  </a:schemeClr>
                </a:solidFill>
                <a:latin typeface="Abadi" panose="020B0604020104020204" pitchFamily="34" charset="0"/>
              </a:rPr>
              <a:t>Grid Search CV was utilised for hyperparameter tuning and cross-validation</a:t>
            </a:r>
            <a:endParaRPr lang="en-US" sz="2200">
              <a:solidFill>
                <a:schemeClr val="accent3">
                  <a:lumMod val="25000"/>
                </a:schemeClr>
              </a:solidFill>
              <a:latin typeface="Abadi" panose="020B0604020104020204" pitchFamily="34" charset="0"/>
            </a:endParaRPr>
          </a:p>
          <a:p>
            <a:endParaRPr lang="en-US"/>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endParaRPr lang="en-US" dirty="0">
              <a:solidFill>
                <a:srgbClr val="0B49CB"/>
              </a:solidFill>
              <a:latin typeface="Abad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375" y="1807210"/>
            <a:ext cx="10444480" cy="420433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EDA identified that:</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Different launch sites have different success rates. CCAFS LC-40, has a success rate of 60 %, while KSC LC-39A and VAFB SLC 4E has a success rate of 77%.</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With heavy payloads the successful landing or positive landing rate are more for Polar,LEO and ISS.</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in the LEO orbit the Success appears related to the number of flights; on the other hand, there seems to be no relationship between flight number when in GTO orbit.</a:t>
            </a:r>
            <a:endParaRPr lang="en-US" sz="1885">
              <a:solidFill>
                <a:schemeClr val="accent3">
                  <a:lumMod val="25000"/>
                </a:schemeClr>
              </a:solidFill>
              <a:latin typeface="Abadi" panose="020B0604020104020204" pitchFamily="34" charset="0"/>
            </a:endParaRPr>
          </a:p>
          <a:p>
            <a:pPr lvl="1">
              <a:lnSpc>
                <a:spcPct val="100000"/>
              </a:lnSpc>
              <a:spcBef>
                <a:spcPts val="1400"/>
              </a:spcBef>
            </a:pPr>
            <a:r>
              <a:rPr lang="en-US" sz="1885">
                <a:solidFill>
                  <a:schemeClr val="accent3">
                    <a:lumMod val="25000"/>
                  </a:schemeClr>
                </a:solidFill>
                <a:latin typeface="Abadi" panose="020B0604020104020204" pitchFamily="34" charset="0"/>
              </a:rPr>
              <a:t>for the VAFB-SLC launchsite there are no rockets launched for heavypayload mass(greater than 10000)</a:t>
            </a:r>
            <a:endParaRPr lang="en-US" sz="1885">
              <a:solidFill>
                <a:schemeClr val="accent3">
                  <a:lumMod val="25000"/>
                </a:schemeClr>
              </a:solidFill>
              <a:latin typeface="Abadi" panose="020B0604020104020204" pitchFamily="34" charset="0"/>
            </a:endParaRPr>
          </a:p>
          <a:p>
            <a:pPr lvl="0">
              <a:lnSpc>
                <a:spcPct val="100000"/>
              </a:lnSpc>
              <a:spcBef>
                <a:spcPts val="1400"/>
              </a:spcBef>
            </a:pPr>
            <a:r>
              <a:rPr lang="en-US" sz="2195">
                <a:solidFill>
                  <a:schemeClr val="accent3">
                    <a:lumMod val="25000"/>
                  </a:schemeClr>
                </a:solidFill>
                <a:latin typeface="Abadi" panose="020B0604020104020204" pitchFamily="34" charset="0"/>
              </a:rPr>
              <a:t>While the models had different train accuracies, they had a similar test accuracy of 83.33%</a:t>
            </a:r>
            <a:endParaRPr lang="en-US" sz="245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endParaRPr 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Introduction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Methodology</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Results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Conclusion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Appendix</a:t>
            </a:r>
            <a:endParaRPr lang="en-US" sz="2200" dirty="0">
              <a:solidFill>
                <a:schemeClr val="accent3">
                  <a:lumMod val="25000"/>
                </a:schemeClr>
              </a:solidFill>
              <a:latin typeface="Abadi"/>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endParaRPr lang="en-US" dirty="0">
              <a:solidFill>
                <a:srgbClr val="0B49CB"/>
              </a:solidFill>
              <a:latin typeface="Abadi"/>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1" name="Picture 10"/>
          <p:cNvPicPr>
            <a:picLocks noChangeAspect="1"/>
          </p:cNvPicPr>
          <p:nvPr/>
        </p:nvPicPr>
        <p:blipFill>
          <a:blip r:embed="rId2"/>
          <a:stretch>
            <a:fillRect/>
          </a:stretch>
        </p:blipFill>
        <p:spPr>
          <a:xfrm>
            <a:off x="789305" y="1649095"/>
            <a:ext cx="10496550" cy="308419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endParaRPr lang="en-US" dirty="0">
              <a:solidFill>
                <a:srgbClr val="0B49CB"/>
              </a:solidFill>
              <a:latin typeface="Abadi"/>
            </a:endParaRPr>
          </a:p>
        </p:txBody>
      </p:sp>
      <p:pic>
        <p:nvPicPr>
          <p:cNvPr id="2" name="Picture 1"/>
          <p:cNvPicPr>
            <a:picLocks noChangeAspect="1"/>
          </p:cNvPicPr>
          <p:nvPr/>
        </p:nvPicPr>
        <p:blipFill>
          <a:blip r:embed="rId2"/>
          <a:stretch>
            <a:fillRect/>
          </a:stretch>
        </p:blipFill>
        <p:spPr>
          <a:xfrm>
            <a:off x="847725" y="2009775"/>
            <a:ext cx="10496550" cy="344424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p:cNvPicPr>
            <a:picLocks noChangeAspect="1"/>
          </p:cNvPicPr>
          <p:nvPr/>
        </p:nvPicPr>
        <p:blipFill>
          <a:blip r:embed="rId2"/>
          <a:stretch>
            <a:fillRect/>
          </a:stretch>
        </p:blipFill>
        <p:spPr>
          <a:xfrm>
            <a:off x="770255" y="1402080"/>
            <a:ext cx="8477250" cy="454977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p:cNvPicPr>
            <a:picLocks noChangeAspect="1"/>
          </p:cNvPicPr>
          <p:nvPr/>
        </p:nvPicPr>
        <p:blipFill>
          <a:blip r:embed="rId2"/>
          <a:stretch>
            <a:fillRect/>
          </a:stretch>
        </p:blipFill>
        <p:spPr>
          <a:xfrm>
            <a:off x="587375" y="1510030"/>
            <a:ext cx="10410825" cy="398272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p:cNvPicPr>
            <a:picLocks noChangeAspect="1"/>
          </p:cNvPicPr>
          <p:nvPr/>
        </p:nvPicPr>
        <p:blipFill>
          <a:blip r:embed="rId2"/>
          <a:stretch>
            <a:fillRect/>
          </a:stretch>
        </p:blipFill>
        <p:spPr>
          <a:xfrm>
            <a:off x="814070" y="1682750"/>
            <a:ext cx="10563225" cy="420052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endParaRPr lang="en-US" dirty="0">
              <a:solidFill>
                <a:srgbClr val="0B49CB"/>
              </a:solidFill>
              <a:latin typeface="Abadi"/>
            </a:endParaRPr>
          </a:p>
        </p:txBody>
      </p:sp>
      <p:pic>
        <p:nvPicPr>
          <p:cNvPr id="2" name="Picture 1"/>
          <p:cNvPicPr>
            <a:picLocks noChangeAspect="1"/>
          </p:cNvPicPr>
          <p:nvPr/>
        </p:nvPicPr>
        <p:blipFill>
          <a:blip r:embed="rId2"/>
          <a:stretch>
            <a:fillRect/>
          </a:stretch>
        </p:blipFill>
        <p:spPr>
          <a:xfrm>
            <a:off x="770255" y="1630045"/>
            <a:ext cx="6172200" cy="489585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query used was </a:t>
            </a:r>
            <a:endParaRPr lang="en-US" sz="2200" dirty="0">
              <a:solidFill>
                <a:srgbClr val="00B0F0"/>
              </a:solidFill>
              <a:latin typeface="JetBrains Mono NL" panose="02000009000000000000" charset="0"/>
              <a:cs typeface="JetBrains Mono NL" panose="02000009000000000000" charset="0"/>
            </a:endParaRPr>
          </a:p>
          <a:p>
            <a:pPr lvl="1">
              <a:lnSpc>
                <a:spcPct val="100000"/>
              </a:lnSpc>
              <a:spcBef>
                <a:spcPts val="1400"/>
              </a:spcBef>
            </a:pPr>
            <a:r>
              <a:rPr lang="en-US" sz="1885" dirty="0">
                <a:solidFill>
                  <a:srgbClr val="00B0F0"/>
                </a:solidFill>
                <a:latin typeface="JetBrains Mono NL" panose="02000009000000000000" charset="0"/>
                <a:cs typeface="JetBrains Mono NL" panose="02000009000000000000" charset="0"/>
              </a:rPr>
              <a:t>SELECT DISTINCT(Launch_Site) FROM SPACEXTB</a:t>
            </a:r>
            <a:endParaRPr lang="en-US" sz="1885" dirty="0">
              <a:solidFill>
                <a:srgbClr val="00B0F0"/>
              </a:solidFill>
              <a:latin typeface="JetBrains Mono NL" panose="02000009000000000000" charset="0"/>
              <a:cs typeface="JetBrains Mono NL" panose="02000009000000000000"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result was the distinct launch site names. i.e.,</a:t>
            </a:r>
            <a:endParaRPr lang="en-US" sz="2200" dirty="0">
              <a:solidFill>
                <a:schemeClr val="accent3">
                  <a:lumMod val="25000"/>
                </a:schemeClr>
              </a:solidFill>
              <a:latin typeface="Abadi" panose="020B0604020104020204" pitchFamily="34" charset="0"/>
            </a:endParaRPr>
          </a:p>
          <a:p>
            <a:pPr marL="1371600" lvl="2" indent="-457200">
              <a:lnSpc>
                <a:spcPct val="100000"/>
              </a:lnSpc>
              <a:spcBef>
                <a:spcPts val="1400"/>
              </a:spcBef>
              <a:buAutoNum type="arabicPeriod"/>
            </a:pPr>
            <a:r>
              <a:rPr lang="en-US" sz="1565" dirty="0">
                <a:solidFill>
                  <a:schemeClr val="accent3">
                    <a:lumMod val="25000"/>
                  </a:schemeClr>
                </a:solidFill>
                <a:latin typeface="Abadi" panose="020B0604020104020204" pitchFamily="34" charset="0"/>
              </a:rPr>
              <a:t>CCAFS LC-40</a:t>
            </a:r>
            <a:endParaRPr lang="en-US" sz="1565" dirty="0">
              <a:solidFill>
                <a:schemeClr val="accent3">
                  <a:lumMod val="25000"/>
                </a:schemeClr>
              </a:solidFill>
              <a:latin typeface="Abadi" panose="020B0604020104020204" pitchFamily="34" charset="0"/>
            </a:endParaRPr>
          </a:p>
          <a:p>
            <a:pPr marL="1371600" lvl="2" indent="-457200">
              <a:lnSpc>
                <a:spcPct val="100000"/>
              </a:lnSpc>
              <a:spcBef>
                <a:spcPts val="1400"/>
              </a:spcBef>
              <a:buAutoNum type="arabicPeriod"/>
            </a:pPr>
            <a:r>
              <a:rPr lang="en-US" sz="1570" dirty="0">
                <a:solidFill>
                  <a:schemeClr val="accent3">
                    <a:lumMod val="25000"/>
                  </a:schemeClr>
                </a:solidFill>
                <a:latin typeface="Abadi" panose="020B0604020104020204" pitchFamily="34" charset="0"/>
              </a:rPr>
              <a:t>VAFB SLC-4E</a:t>
            </a:r>
            <a:endParaRPr lang="en-US" sz="1570" dirty="0">
              <a:solidFill>
                <a:schemeClr val="accent3">
                  <a:lumMod val="25000"/>
                </a:schemeClr>
              </a:solidFill>
              <a:latin typeface="Abadi" panose="020B0604020104020204" pitchFamily="34" charset="0"/>
            </a:endParaRPr>
          </a:p>
          <a:p>
            <a:pPr marL="1371600" lvl="2" indent="-457200">
              <a:lnSpc>
                <a:spcPct val="100000"/>
              </a:lnSpc>
              <a:spcBef>
                <a:spcPts val="1400"/>
              </a:spcBef>
              <a:buAutoNum type="arabicPeriod"/>
            </a:pPr>
            <a:r>
              <a:rPr lang="en-US" sz="1570" dirty="0">
                <a:solidFill>
                  <a:schemeClr val="accent3">
                    <a:lumMod val="25000"/>
                  </a:schemeClr>
                </a:solidFill>
                <a:latin typeface="Abadi" panose="020B0604020104020204" pitchFamily="34" charset="0"/>
              </a:rPr>
              <a:t>KSC LC-39A</a:t>
            </a:r>
            <a:endParaRPr lang="en-US" sz="1570" dirty="0">
              <a:solidFill>
                <a:schemeClr val="accent3">
                  <a:lumMod val="25000"/>
                </a:schemeClr>
              </a:solidFill>
              <a:latin typeface="Abadi" panose="020B0604020104020204" pitchFamily="34" charset="0"/>
            </a:endParaRPr>
          </a:p>
          <a:p>
            <a:pPr marL="1371600" lvl="2" indent="-457200">
              <a:lnSpc>
                <a:spcPct val="100000"/>
              </a:lnSpc>
              <a:spcBef>
                <a:spcPts val="1400"/>
              </a:spcBef>
              <a:buAutoNum type="arabicPeriod"/>
            </a:pPr>
            <a:r>
              <a:rPr lang="en-US" sz="1570" dirty="0">
                <a:solidFill>
                  <a:schemeClr val="accent3">
                    <a:lumMod val="25000"/>
                  </a:schemeClr>
                </a:solidFill>
                <a:latin typeface="Abadi" panose="020B0604020104020204" pitchFamily="34" charset="0"/>
              </a:rPr>
              <a:t>CCAFS SLC-40</a:t>
            </a:r>
            <a:endParaRPr lang="en-US" sz="1570"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endParaRPr lang="en-US" dirty="0">
              <a:solidFill>
                <a:srgbClr val="0B49CB"/>
              </a:solidFill>
              <a:latin typeface="Abadi"/>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where launch sites begin with `CCA`  were identified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query used was:</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85" dirty="0">
                <a:solidFill>
                  <a:srgbClr val="00B0F0"/>
                </a:solidFill>
                <a:latin typeface="JetBrains Mono Light" panose="02000009000000000000" charset="0"/>
                <a:cs typeface="JetBrains Mono Light" panose="02000009000000000000" charset="0"/>
              </a:rPr>
              <a:t>SELECT * from SPACEXTBL where Launch_Site like ("CCA%") LIMIT 5</a:t>
            </a:r>
            <a:endParaRPr lang="en-US" sz="1885" dirty="0">
              <a:solidFill>
                <a:srgbClr val="00B0F0"/>
              </a:solidFill>
              <a:latin typeface="JetBrains Mono Light" panose="02000009000000000000" charset="0"/>
              <a:cs typeface="JetBrains Mono Light" panose="02000009000000000000"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A sample of the results:</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endParaRPr lang="en-US" sz="1885" dirty="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endParaRPr lang="en-US" dirty="0">
              <a:solidFill>
                <a:srgbClr val="0B49CB"/>
              </a:solidFill>
              <a:latin typeface="Abadi"/>
            </a:endParaRPr>
          </a:p>
        </p:txBody>
      </p:sp>
      <p:graphicFrame>
        <p:nvGraphicFramePr>
          <p:cNvPr id="2" name="Table 1"/>
          <p:cNvGraphicFramePr/>
          <p:nvPr/>
        </p:nvGraphicFramePr>
        <p:xfrm>
          <a:off x="1107440" y="3954145"/>
          <a:ext cx="9500870" cy="2354580"/>
        </p:xfrm>
        <a:graphic>
          <a:graphicData uri="http://schemas.openxmlformats.org/drawingml/2006/table">
            <a:tbl>
              <a:tblPr firstRow="1" bandRow="1">
                <a:tableStyleId>{5C22544A-7EE6-4342-B048-85BDC9FD1C3A}</a:tableStyleId>
              </a:tblPr>
              <a:tblGrid>
                <a:gridCol w="853440"/>
                <a:gridCol w="853440"/>
                <a:gridCol w="853440"/>
                <a:gridCol w="853440"/>
                <a:gridCol w="853440"/>
                <a:gridCol w="954405"/>
                <a:gridCol w="752475"/>
                <a:gridCol w="853440"/>
                <a:gridCol w="1185545"/>
                <a:gridCol w="1487805"/>
              </a:tblGrid>
              <a:tr h="393700">
                <a:tc>
                  <a:txBody>
                    <a:bodyPr/>
                    <a:p>
                      <a:pPr indent="0" algn="ctr">
                        <a:buNone/>
                      </a:pPr>
                      <a:r>
                        <a:rPr lang="en-US" sz="1100" b="1">
                          <a:solidFill>
                            <a:srgbClr val="000000"/>
                          </a:solidFill>
                          <a:latin typeface="Calibri" charset="-122"/>
                        </a:rPr>
                        <a:t>Date</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Time (UTC)</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Booster_Version</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Launch_Site</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Payload</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PAYLOAD_MASS__KG_</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Orbit</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Customer</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Mission_Outcome</a:t>
                      </a:r>
                      <a:endParaRPr lang="en-US" sz="1100" b="1">
                        <a:solidFill>
                          <a:srgbClr val="000000"/>
                        </a:solidFill>
                        <a:latin typeface="Calibri" charset="-122"/>
                      </a:endParaRPr>
                    </a:p>
                  </a:txBody>
                  <a:tcPr marL="12700" marR="12700" marT="12700" vert="horz" anchor="ctr" anchorCtr="0"/>
                </a:tc>
                <a:tc>
                  <a:txBody>
                    <a:bodyPr/>
                    <a:p>
                      <a:pPr indent="0" algn="ctr">
                        <a:buNone/>
                      </a:pPr>
                      <a:r>
                        <a:rPr lang="en-US" sz="1100" b="1">
                          <a:solidFill>
                            <a:srgbClr val="000000"/>
                          </a:solidFill>
                          <a:latin typeface="Calibri" charset="-122"/>
                        </a:rPr>
                        <a:t>Landing_Outcome</a:t>
                      </a:r>
                      <a:endParaRPr lang="en-US" sz="1100" b="1">
                        <a:solidFill>
                          <a:srgbClr val="000000"/>
                        </a:solidFill>
                        <a:latin typeface="Calibri" charset="-122"/>
                      </a:endParaRPr>
                    </a:p>
                  </a:txBody>
                  <a:tcPr marL="12700" marR="12700" marT="12700" vert="horz" anchor="ctr" anchorCtr="0"/>
                </a:tc>
              </a:tr>
              <a:tr h="381000">
                <a:tc>
                  <a:txBody>
                    <a:bodyPr/>
                    <a:p>
                      <a:pPr indent="0">
                        <a:buNone/>
                      </a:pPr>
                      <a:r>
                        <a:rPr lang="en-US" sz="1100" b="0">
                          <a:solidFill>
                            <a:srgbClr val="000000"/>
                          </a:solidFill>
                          <a:latin typeface="Calibri" charset="-122"/>
                        </a:rPr>
                        <a:t>6/4/2010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18:45:00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F9 v1.0 B0003</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CCAFS LC-40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Dragon Spacecraft Qualification Unit</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LEO</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SpaceX</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Success</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Failure (parachute)</a:t>
                      </a:r>
                      <a:endParaRPr lang="en-US" sz="1100" b="0">
                        <a:solidFill>
                          <a:srgbClr val="000000"/>
                        </a:solidFill>
                        <a:latin typeface="Calibri" charset="-122"/>
                      </a:endParaRPr>
                    </a:p>
                  </a:txBody>
                  <a:tcPr marL="12700" marR="12700" marT="12700" vert="horz" anchor="ctr" anchorCtr="0"/>
                </a:tc>
              </a:tr>
              <a:tr h="381000">
                <a:tc>
                  <a:txBody>
                    <a:bodyPr/>
                    <a:p>
                      <a:pPr indent="0">
                        <a:buNone/>
                      </a:pPr>
                      <a:r>
                        <a:rPr lang="en-US" sz="1100" b="0">
                          <a:solidFill>
                            <a:srgbClr val="000000"/>
                          </a:solidFill>
                          <a:latin typeface="Calibri" charset="-122"/>
                        </a:rPr>
                        <a:t>12/8/2010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15:43:00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F9 v1.0 B0004</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CCAFS LC-40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Dragon demo flight C1, two CubeSats, barrel of Brouere cheese</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0</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LEO (ISS)</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NASA (COTS) NRO</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Success</a:t>
                      </a:r>
                      <a:endParaRPr lang="en-US" sz="1100" b="0">
                        <a:solidFill>
                          <a:srgbClr val="000000"/>
                        </a:solidFill>
                        <a:latin typeface="Calibri" charset="-122"/>
                      </a:endParaRPr>
                    </a:p>
                  </a:txBody>
                  <a:tcPr marL="12700" marR="12700" marT="12700" vert="horz" anchor="ctr" anchorCtr="0"/>
                </a:tc>
                <a:tc>
                  <a:txBody>
                    <a:bodyPr/>
                    <a:p>
                      <a:pPr indent="0">
                        <a:buNone/>
                      </a:pPr>
                      <a:r>
                        <a:rPr lang="en-US" sz="1100" b="0">
                          <a:solidFill>
                            <a:srgbClr val="000000"/>
                          </a:solidFill>
                          <a:latin typeface="Calibri" charset="-122"/>
                        </a:rPr>
                        <a:t>Failure (parachute)</a:t>
                      </a:r>
                      <a:endParaRPr lang="en-US" sz="1100" b="0">
                        <a:solidFill>
                          <a:srgbClr val="000000"/>
                        </a:solidFill>
                        <a:latin typeface="Calibri" charset="-122"/>
                      </a:endParaRPr>
                    </a:p>
                  </a:txBody>
                  <a:tcPr marL="12700" marR="12700" marT="12700" vert="horz" anchor="ctr" anchorCtr="0"/>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sym typeface="+mn-ea"/>
              </a:rPr>
              <a:t>The total payload carried by boosters from NASA was calculated</a:t>
            </a:r>
            <a:endParaRPr lang="en-US" sz="2200">
              <a:solidFill>
                <a:schemeClr val="accent3">
                  <a:lumMod val="25000"/>
                </a:schemeClr>
              </a:solidFill>
              <a:latin typeface="Abadi" panose="020B0604020104020204" pitchFamily="34" charset="0"/>
            </a:endParaRPr>
          </a:p>
          <a:p>
            <a:pPr lvl="0">
              <a:lnSpc>
                <a:spcPct val="100000"/>
              </a:lnSpc>
              <a:spcBef>
                <a:spcPts val="1400"/>
              </a:spcBef>
            </a:pPr>
            <a:r>
              <a:rPr lang="en-US" sz="2195">
                <a:solidFill>
                  <a:schemeClr val="accent3">
                    <a:lumMod val="25000"/>
                  </a:schemeClr>
                </a:solidFill>
                <a:latin typeface="Abadi" panose="020B0604020104020204" pitchFamily="34" charset="0"/>
              </a:rPr>
              <a:t>The query used: </a:t>
            </a:r>
            <a:endParaRPr lang="en-US" sz="2195">
              <a:solidFill>
                <a:schemeClr val="accent3">
                  <a:lumMod val="25000"/>
                </a:schemeClr>
              </a:solidFill>
              <a:latin typeface="Abadi" panose="020B0604020104020204" pitchFamily="34" charset="0"/>
            </a:endParaRPr>
          </a:p>
          <a:p>
            <a:pPr lvl="1">
              <a:lnSpc>
                <a:spcPct val="100000"/>
              </a:lnSpc>
              <a:spcBef>
                <a:spcPts val="1400"/>
              </a:spcBef>
            </a:pPr>
            <a:r>
              <a:rPr lang="en-US" sz="1880">
                <a:solidFill>
                  <a:srgbClr val="00B0F0"/>
                </a:solidFill>
                <a:latin typeface="JetBrains Mono Light" panose="02000009000000000000" charset="0"/>
                <a:cs typeface="JetBrains Mono Light" panose="02000009000000000000" charset="0"/>
              </a:rPr>
              <a:t>SELECT SUM(PAYLOAD_MASS__KG_) as 'Total Mass in kg' from SPACEXTBL where Customer is 'NASA (CRS)'</a:t>
            </a:r>
            <a:endParaRPr lang="en-US" sz="1880">
              <a:solidFill>
                <a:srgbClr val="00B0F0"/>
              </a:solidFill>
              <a:latin typeface="JetBrains Mono Light" panose="02000009000000000000" charset="0"/>
              <a:cs typeface="JetBrains Mono Light" panose="02000009000000000000"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total payload mass was found to be 45,596 kg.</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endParaRPr lang="en-US" dirty="0">
              <a:solidFill>
                <a:srgbClr val="0B49CB"/>
              </a:solidFill>
              <a:latin typeface="Abad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The average payload mass carried by booster version F9 v1.1 was calculated</a:t>
            </a:r>
            <a:endParaRPr lang="en-US" sz="2200">
              <a:solidFill>
                <a:schemeClr val="accent3">
                  <a:lumMod val="25000"/>
                </a:schemeClr>
              </a:solidFill>
              <a:latin typeface="Abadi" panose="020B0604020104020204" pitchFamily="34" charset="0"/>
            </a:endParaRPr>
          </a:p>
          <a:p>
            <a:pPr lvl="0">
              <a:lnSpc>
                <a:spcPct val="100000"/>
              </a:lnSpc>
              <a:spcBef>
                <a:spcPts val="1400"/>
              </a:spcBef>
            </a:pPr>
            <a:r>
              <a:rPr lang="en-US" sz="2195">
                <a:solidFill>
                  <a:schemeClr val="accent3">
                    <a:lumMod val="25000"/>
                  </a:schemeClr>
                </a:solidFill>
                <a:latin typeface="Abadi" panose="020B0604020104020204" pitchFamily="34" charset="0"/>
              </a:rPr>
              <a:t>The query used was</a:t>
            </a:r>
            <a:endParaRPr lang="en-US" sz="2195">
              <a:solidFill>
                <a:schemeClr val="accent3">
                  <a:lumMod val="25000"/>
                </a:schemeClr>
              </a:solidFill>
              <a:latin typeface="Abadi" panose="020B0604020104020204" pitchFamily="34" charset="0"/>
            </a:endParaRPr>
          </a:p>
          <a:p>
            <a:pPr lvl="1">
              <a:lnSpc>
                <a:spcPct val="100000"/>
              </a:lnSpc>
              <a:spcBef>
                <a:spcPts val="1400"/>
              </a:spcBef>
            </a:pPr>
            <a:r>
              <a:rPr lang="en-US" sz="1880">
                <a:solidFill>
                  <a:srgbClr val="00B0F0"/>
                </a:solidFill>
                <a:latin typeface="JetBrains Mono Light" panose="02000009000000000000" charset="0"/>
                <a:cs typeface="JetBrains Mono Light" panose="02000009000000000000" charset="0"/>
              </a:rPr>
              <a:t>SELECT AVG(PAYLOAD_MASS__KG_) as 'Average Mass in kg' from SPACEXTBL where Booster_Version is 'F9 v1.1'</a:t>
            </a:r>
            <a:endParaRPr lang="en-US" sz="1880">
              <a:solidFill>
                <a:srgbClr val="00B0F0"/>
              </a:solidFill>
              <a:latin typeface="JetBrains Mono Light" panose="02000009000000000000" charset="0"/>
              <a:cs typeface="JetBrains Mono Light" panose="02000009000000000000"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average payload mass was found to be 2928.4kg</a:t>
            </a:r>
            <a:endParaRPr lang="en-US" sz="2200">
              <a:solidFill>
                <a:schemeClr val="accent3">
                  <a:lumMod val="25000"/>
                </a:schemeClr>
              </a:solidFill>
              <a:latin typeface="Abadi" panose="020B0604020104020204" pitchFamily="34"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endParaRPr lang="en-US" dirty="0">
              <a:solidFill>
                <a:srgbClr val="0B49CB"/>
              </a:solidFill>
              <a:latin typeface="Abad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0" name="Content Placeholder 2"/>
          <p:cNvSpPr txBox="1"/>
          <p:nvPr/>
        </p:nvSpPr>
        <p:spPr>
          <a:xfrm>
            <a:off x="887095" y="1487170"/>
            <a:ext cx="10093960" cy="4502785"/>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In order to estimate the costs of launching rockets to space, the ability to reuse the first stage is key. The aim of this project is to predict whether SpaceX will reuse the first stage of the rockets launched.</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Publicly available data was collected using the SpaceX API and web scraping.</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data was explored and visualized using Matplotlib and SQL</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Folium and Plotly Dash were leveraged to create the interactive plots and the dashboard.</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Classification models were then trained on the data and tested on a hold out set.</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The models had an accuracy score of 83.33% though logistic regression used the least time to run.</a:t>
            </a:r>
            <a:endParaRPr lang="en-US" sz="2200" dirty="0">
              <a:solidFill>
                <a:schemeClr val="accent3">
                  <a:lumMod val="25000"/>
                </a:schemeClr>
              </a:solidFill>
              <a:latin typeface="Abadi" panose="020B0604020104020204" pitchFamily="34" charset="0"/>
            </a:endParaRP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date of the first successful landing outcome on ground pad was identified.</a:t>
            </a:r>
            <a:endParaRPr lang="en-US" sz="2200" dirty="0">
              <a:solidFill>
                <a:schemeClr val="accent3">
                  <a:lumMod val="25000"/>
                </a:schemeClr>
              </a:solidFill>
              <a:latin typeface="Abadi"/>
            </a:endParaRPr>
          </a:p>
          <a:p>
            <a:pPr lvl="0">
              <a:lnSpc>
                <a:spcPct val="100000"/>
              </a:lnSpc>
              <a:spcBef>
                <a:spcPts val="1400"/>
              </a:spcBef>
            </a:pPr>
            <a:r>
              <a:rPr lang="en-US" sz="2195" dirty="0">
                <a:solidFill>
                  <a:schemeClr val="accent3">
                    <a:lumMod val="25000"/>
                  </a:schemeClr>
                </a:solidFill>
                <a:latin typeface="Abadi"/>
              </a:rPr>
              <a:t>The query used was: </a:t>
            </a:r>
            <a:endParaRPr lang="en-US" sz="2195" dirty="0">
              <a:solidFill>
                <a:schemeClr val="accent3">
                  <a:lumMod val="25000"/>
                </a:schemeClr>
              </a:solidFill>
              <a:latin typeface="Abadi"/>
            </a:endParaRPr>
          </a:p>
          <a:p>
            <a:pPr lvl="1">
              <a:lnSpc>
                <a:spcPct val="100000"/>
              </a:lnSpc>
              <a:spcBef>
                <a:spcPts val="1400"/>
              </a:spcBef>
            </a:pPr>
            <a:r>
              <a:rPr lang="en-US" sz="1885" dirty="0">
                <a:solidFill>
                  <a:srgbClr val="00B0F0"/>
                </a:solidFill>
                <a:latin typeface="JetBrains Mono Light" panose="02000009000000000000" charset="0"/>
                <a:cs typeface="JetBrains Mono Light" panose="02000009000000000000" charset="0"/>
              </a:rPr>
              <a:t>SELECT min(Date) from SPACEXTBL where Landing_Outcome = 'Success (ground pad)'</a:t>
            </a:r>
            <a:endParaRPr lang="en-US" sz="1885"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date was found to be </a:t>
            </a:r>
            <a:r>
              <a:rPr lang="en-US" sz="2200" dirty="0">
                <a:solidFill>
                  <a:schemeClr val="accent3">
                    <a:lumMod val="25000"/>
                  </a:schemeClr>
                </a:solidFill>
                <a:latin typeface="JetBrains Mono NL" panose="02000009000000000000" charset="0"/>
                <a:cs typeface="JetBrains Mono NL" panose="02000009000000000000" charset="0"/>
              </a:rPr>
              <a:t>2015-12-22</a:t>
            </a:r>
            <a:endParaRPr lang="en-US" sz="2200" dirty="0">
              <a:solidFill>
                <a:schemeClr val="accent3">
                  <a:lumMod val="25000"/>
                </a:schemeClr>
              </a:solidFill>
              <a:latin typeface="JetBrains Mono NL" panose="02000009000000000000" charset="0"/>
              <a:cs typeface="JetBrains Mono NL" panose="02000009000000000000"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endParaRPr lang="en-US" dirty="0">
              <a:solidFill>
                <a:srgbClr val="0B49CB"/>
              </a:solidFill>
              <a:latin typeface="Abad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The names of boosters which have successfully landed on drone ship and had payload mass greater than 4000 but less than 6000:</a:t>
            </a:r>
            <a:endParaRPr lang="en-US" sz="2200">
              <a:solidFill>
                <a:schemeClr val="accent3">
                  <a:lumMod val="25000"/>
                </a:schemeClr>
              </a:solidFill>
              <a:latin typeface="Abadi"/>
            </a:endParaRPr>
          </a:p>
          <a:p>
            <a:pPr lvl="1">
              <a:lnSpc>
                <a:spcPct val="100000"/>
              </a:lnSpc>
              <a:spcBef>
                <a:spcPts val="1400"/>
              </a:spcBef>
            </a:pPr>
            <a:r>
              <a:rPr lang="en-US" sz="1885">
                <a:solidFill>
                  <a:schemeClr val="tx1"/>
                </a:solidFill>
                <a:latin typeface="JetBrains Mono Light" panose="02000009000000000000" charset="0"/>
                <a:cs typeface="JetBrains Mono Light" panose="02000009000000000000" charset="0"/>
              </a:rPr>
              <a:t>F9 FT B1022</a:t>
            </a:r>
            <a:endParaRPr lang="en-US" sz="1885">
              <a:solidFill>
                <a:schemeClr val="tx1"/>
              </a:solidFill>
              <a:latin typeface="JetBrains Mono Light" panose="02000009000000000000" charset="0"/>
              <a:cs typeface="JetBrains Mono Light" panose="02000009000000000000" charset="0"/>
            </a:endParaRPr>
          </a:p>
          <a:p>
            <a:pPr lvl="1">
              <a:lnSpc>
                <a:spcPct val="100000"/>
              </a:lnSpc>
              <a:spcBef>
                <a:spcPts val="1400"/>
              </a:spcBef>
            </a:pPr>
            <a:r>
              <a:rPr lang="en-US" sz="1885">
                <a:solidFill>
                  <a:schemeClr val="tx1"/>
                </a:solidFill>
                <a:latin typeface="JetBrains Mono Light" panose="02000009000000000000" charset="0"/>
                <a:cs typeface="JetBrains Mono Light" panose="02000009000000000000" charset="0"/>
              </a:rPr>
              <a:t>F9 FT B1026</a:t>
            </a:r>
            <a:endParaRPr lang="en-US" sz="1885">
              <a:solidFill>
                <a:schemeClr val="tx1"/>
              </a:solidFill>
              <a:latin typeface="JetBrains Mono Light" panose="02000009000000000000" charset="0"/>
              <a:cs typeface="JetBrains Mono Light" panose="02000009000000000000" charset="0"/>
            </a:endParaRPr>
          </a:p>
          <a:p>
            <a:pPr lvl="1">
              <a:lnSpc>
                <a:spcPct val="100000"/>
              </a:lnSpc>
              <a:spcBef>
                <a:spcPts val="1400"/>
              </a:spcBef>
            </a:pPr>
            <a:r>
              <a:rPr lang="en-US" sz="1885">
                <a:solidFill>
                  <a:schemeClr val="tx1"/>
                </a:solidFill>
                <a:latin typeface="JetBrains Mono Light" panose="02000009000000000000" charset="0"/>
                <a:cs typeface="JetBrains Mono Light" panose="02000009000000000000" charset="0"/>
              </a:rPr>
              <a:t>F9 FT B1021.2</a:t>
            </a:r>
            <a:endParaRPr lang="en-US" sz="1885">
              <a:solidFill>
                <a:schemeClr val="tx1"/>
              </a:solidFill>
              <a:latin typeface="JetBrains Mono Light" panose="02000009000000000000" charset="0"/>
              <a:cs typeface="JetBrains Mono Light" panose="02000009000000000000" charset="0"/>
            </a:endParaRPr>
          </a:p>
          <a:p>
            <a:pPr lvl="1">
              <a:lnSpc>
                <a:spcPct val="100000"/>
              </a:lnSpc>
              <a:spcBef>
                <a:spcPts val="1400"/>
              </a:spcBef>
            </a:pPr>
            <a:r>
              <a:rPr lang="en-US" sz="1885">
                <a:solidFill>
                  <a:schemeClr val="tx1"/>
                </a:solidFill>
                <a:latin typeface="JetBrains Mono Light" panose="02000009000000000000" charset="0"/>
                <a:cs typeface="JetBrains Mono Light" panose="02000009000000000000" charset="0"/>
              </a:rPr>
              <a:t>F9 FT B1031.2</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query used:</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rgbClr val="00B0F0"/>
                </a:solidFill>
                <a:latin typeface="JetBrains Mono NL" panose="02000009000000000000" charset="0"/>
                <a:cs typeface="JetBrains Mono NL" panose="02000009000000000000" charset="0"/>
              </a:rPr>
              <a:t>SELECT DISTINCT(Booster_Version)  from SPACEXTBL where Landing_Outcome = "Success (drone ship)" and PAYLOAD_MASS__KG_ between 4000 and 6000</a:t>
            </a:r>
            <a:endParaRPr lang="en-US" sz="1885">
              <a:solidFill>
                <a:srgbClr val="00B0F0"/>
              </a:solidFill>
              <a:latin typeface="JetBrains Mono NL" panose="02000009000000000000" charset="0"/>
              <a:cs typeface="JetBrains Mono NL" panose="02000009000000000000"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endParaRPr lang="en-US" dirty="0">
              <a:solidFill>
                <a:srgbClr val="0B49CB"/>
              </a:solidFill>
              <a:latin typeface="Abad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Only 1 mission outcome was categorized as failure with 100 successful.</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The queries used was:</a:t>
            </a:r>
            <a:endParaRPr lang="en-US" sz="2200">
              <a:solidFill>
                <a:schemeClr val="accent3">
                  <a:lumMod val="25000"/>
                </a:schemeClr>
              </a:solidFill>
              <a:latin typeface="Abadi" panose="020B0604020104020204" pitchFamily="34" charset="0"/>
            </a:endParaRPr>
          </a:p>
          <a:p>
            <a:pPr lvl="1">
              <a:lnSpc>
                <a:spcPct val="100000"/>
              </a:lnSpc>
              <a:spcBef>
                <a:spcPts val="1400"/>
              </a:spcBef>
            </a:pPr>
            <a:r>
              <a:rPr lang="en-US" sz="1885">
                <a:solidFill>
                  <a:srgbClr val="00B0F0"/>
                </a:solidFill>
                <a:latin typeface="JetBrains Mono NL" panose="02000009000000000000" charset="0"/>
                <a:cs typeface="JetBrains Mono NL" panose="02000009000000000000" charset="0"/>
              </a:rPr>
              <a:t>SELECT count(Mission_Outcome) as 'failed' from SPACEXTBL  where Mission_Outcome = 'Failure (in flight)'</a:t>
            </a:r>
            <a:endParaRPr lang="en-US" sz="1885">
              <a:solidFill>
                <a:srgbClr val="00B0F0"/>
              </a:solidFill>
              <a:latin typeface="JetBrains Mono NL" panose="02000009000000000000" charset="0"/>
              <a:cs typeface="JetBrains Mono NL" panose="02000009000000000000" charset="0"/>
            </a:endParaRPr>
          </a:p>
          <a:p>
            <a:pPr lvl="1">
              <a:lnSpc>
                <a:spcPct val="100000"/>
              </a:lnSpc>
              <a:spcBef>
                <a:spcPts val="1400"/>
              </a:spcBef>
            </a:pPr>
            <a:r>
              <a:rPr lang="en-US" sz="1885">
                <a:solidFill>
                  <a:srgbClr val="00B0F0"/>
                </a:solidFill>
                <a:latin typeface="JetBrains Mono NL" panose="02000009000000000000" charset="0"/>
                <a:cs typeface="JetBrains Mono NL" panose="02000009000000000000" charset="0"/>
                <a:sym typeface="+mn-ea"/>
              </a:rPr>
              <a:t>SELECT</a:t>
            </a:r>
            <a:r>
              <a:rPr lang="en-US" sz="1885">
                <a:solidFill>
                  <a:srgbClr val="00B0F0"/>
                </a:solidFill>
                <a:latin typeface="JetBrains Mono NL" panose="02000009000000000000" charset="0"/>
                <a:cs typeface="JetBrains Mono NL" panose="02000009000000000000" charset="0"/>
              </a:rPr>
              <a:t> count(Mission_Outcome) as 'successful' from SPACEXTBL where Mission_Outcome != 'Failure (in flight)'</a:t>
            </a:r>
            <a:endParaRPr lang="en-US" sz="1885">
              <a:solidFill>
                <a:srgbClr val="00B0F0"/>
              </a:solidFill>
              <a:latin typeface="JetBrains Mono NL" panose="02000009000000000000" charset="0"/>
              <a:cs typeface="JetBrains Mono NL" panose="02000009000000000000"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endParaRPr lang="en-US" dirty="0">
              <a:solidFill>
                <a:srgbClr val="0B49CB"/>
              </a:solidFill>
              <a:latin typeface="Abadi"/>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boosters carried the maximum payload:</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85" dirty="0">
                <a:solidFill>
                  <a:schemeClr val="accent3">
                    <a:lumMod val="25000"/>
                  </a:schemeClr>
                </a:solidFill>
                <a:latin typeface="JetBrains Mono Light" panose="02000009000000000000" charset="0"/>
                <a:cs typeface="JetBrains Mono Light" panose="02000009000000000000" charset="0"/>
              </a:rPr>
              <a:t>F9 B5 B1048.4, F9 B5 B1049.4, F9 B5 B1051.3, F9 B5 B1056.4, F9 B5 B1048.5, F9 B5 B1051.4, F9 B5 B1049.5, F9 B5 B1060.2, F9 B5 B1058.3, F9 B5 B1051.6, F9 B5 B1060.3, F9 B5 B1049.7 </a:t>
            </a:r>
            <a:endParaRPr lang="en-US" sz="1885" dirty="0">
              <a:solidFill>
                <a:schemeClr val="accent3">
                  <a:lumMod val="25000"/>
                </a:schemeClr>
              </a:solidFill>
              <a:latin typeface="JetBrains Mono Light" panose="02000009000000000000" charset="0"/>
              <a:cs typeface="JetBrains Mono Light" panose="02000009000000000000"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query used was:</a:t>
            </a:r>
            <a:endParaRPr lang="en-US" sz="2200" dirty="0">
              <a:solidFill>
                <a:schemeClr val="accent3">
                  <a:lumMod val="25000"/>
                </a:schemeClr>
              </a:solidFill>
              <a:latin typeface="Abadi" panose="020B0604020104020204" pitchFamily="34" charset="0"/>
            </a:endParaRPr>
          </a:p>
          <a:p>
            <a:pPr lvl="1">
              <a:lnSpc>
                <a:spcPct val="100000"/>
              </a:lnSpc>
              <a:spcBef>
                <a:spcPts val="1400"/>
              </a:spcBef>
            </a:pPr>
            <a:r>
              <a:rPr lang="en-US" sz="1885" dirty="0">
                <a:solidFill>
                  <a:srgbClr val="00B0F0"/>
                </a:solidFill>
                <a:effectLst/>
                <a:latin typeface="JetBrains Mono NL" panose="02000009000000000000" charset="0"/>
                <a:cs typeface="JetBrains Mono NL" panose="02000009000000000000" charset="0"/>
              </a:rPr>
              <a:t>SELECT Booster_Version from SPACEXTBL where PAYLOAD_MASS__KG_ = (select max(PAYLOAD_MASS__KG_) from SPACEXTBL)</a:t>
            </a:r>
            <a:endParaRPr lang="en-US" sz="1885" dirty="0">
              <a:solidFill>
                <a:srgbClr val="00B0F0"/>
              </a:solidFill>
              <a:effectLst/>
              <a:latin typeface="JetBrains Mono NL" panose="02000009000000000000" charset="0"/>
              <a:cs typeface="JetBrains Mono NL" panose="02000009000000000000"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endParaRPr lang="en-US" dirty="0">
              <a:solidFill>
                <a:srgbClr val="0B49CB"/>
              </a:solidFill>
              <a:latin typeface="Abad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5" name="Content Placeholder 4"/>
          <p:cNvSpPr>
            <a:spLocks noGrp="1"/>
          </p:cNvSpPr>
          <p:nvPr>
            <p:ph idx="4294967295"/>
          </p:nvPr>
        </p:nvSpPr>
        <p:spPr>
          <a:xfrm>
            <a:off x="770255" y="1753870"/>
            <a:ext cx="10668635" cy="4423410"/>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 are shown in the table</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query used:</a:t>
            </a:r>
            <a:endParaRPr lang="en-US" sz="2200" dirty="0">
              <a:solidFill>
                <a:schemeClr val="accent3">
                  <a:lumMod val="25000"/>
                </a:schemeClr>
              </a:solidFill>
              <a:latin typeface="Abadi"/>
            </a:endParaRPr>
          </a:p>
          <a:p>
            <a:pPr lvl="1">
              <a:lnSpc>
                <a:spcPct val="100000"/>
              </a:lnSpc>
              <a:spcBef>
                <a:spcPts val="1400"/>
              </a:spcBef>
            </a:pPr>
            <a:r>
              <a:rPr lang="en-US" dirty="0">
                <a:solidFill>
                  <a:srgbClr val="00B0F0"/>
                </a:solidFill>
                <a:latin typeface="JetBrains Mono NL" panose="02000009000000000000" charset="0"/>
                <a:cs typeface="JetBrains Mono NL" panose="02000009000000000000" charset="0"/>
              </a:rPr>
              <a:t>SELECT substr(Date, 6, 2) as month,  Landing_Outcome, Booster_Version, Launch_Site from SPACEXTBL where substr(Date,0,5) = '2015' and Landing_Outcome = 'Failure (drone ship)'</a:t>
            </a:r>
            <a:endParaRPr lang="en-US" dirty="0">
              <a:solidFill>
                <a:srgbClr val="00B0F0"/>
              </a:solidFill>
              <a:latin typeface="JetBrains Mono NL" panose="02000009000000000000" charset="0"/>
              <a:cs typeface="JetBrains Mono NL" panose="02000009000000000000" charset="0"/>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endParaRPr lang="en-US" dirty="0">
              <a:solidFill>
                <a:srgbClr val="0B49CB"/>
              </a:solidFill>
              <a:latin typeface="Abadi"/>
            </a:endParaRPr>
          </a:p>
        </p:txBody>
      </p:sp>
      <p:graphicFrame>
        <p:nvGraphicFramePr>
          <p:cNvPr id="6" name="Table 5"/>
          <p:cNvGraphicFramePr/>
          <p:nvPr/>
        </p:nvGraphicFramePr>
        <p:xfrm>
          <a:off x="2576195" y="2533650"/>
          <a:ext cx="6138545" cy="1282700"/>
        </p:xfrm>
        <a:graphic>
          <a:graphicData uri="http://schemas.openxmlformats.org/drawingml/2006/table">
            <a:tbl>
              <a:tblPr firstRow="1">
                <a:tableStyleId>{0660B408-B3CF-4A94-85FC-2B1E0A45F4A2}</a:tableStyleId>
              </a:tblPr>
              <a:tblGrid>
                <a:gridCol w="1372870"/>
                <a:gridCol w="2498725"/>
                <a:gridCol w="1168400"/>
                <a:gridCol w="1098550"/>
              </a:tblGrid>
              <a:tr h="393700">
                <a:tc>
                  <a:txBody>
                    <a:bodyPr/>
                    <a:p>
                      <a:pPr indent="0" algn="ctr">
                        <a:buNone/>
                      </a:pPr>
                      <a:r>
                        <a:rPr lang="en-US" sz="1100"/>
                        <a:t>month </a:t>
                      </a:r>
                      <a:endParaRPr lang="en-US" sz="1100"/>
                    </a:p>
                  </a:txBody>
                  <a:tcPr marL="12700" marR="12700" marT="12700" vert="horz" anchor="ctr" anchorCtr="0"/>
                </a:tc>
                <a:tc>
                  <a:txBody>
                    <a:bodyPr/>
                    <a:p>
                      <a:pPr indent="0" algn="ctr">
                        <a:buNone/>
                      </a:pPr>
                      <a:r>
                        <a:rPr lang="en-US" sz="1100"/>
                        <a:t>Landing_Outcome </a:t>
                      </a:r>
                      <a:endParaRPr lang="en-US" sz="1100"/>
                    </a:p>
                  </a:txBody>
                  <a:tcPr marL="12700" marR="12700" marT="12700" vert="horz" anchor="ctr" anchorCtr="0"/>
                </a:tc>
                <a:tc>
                  <a:txBody>
                    <a:bodyPr/>
                    <a:p>
                      <a:pPr indent="0" algn="ctr">
                        <a:buNone/>
                      </a:pPr>
                      <a:r>
                        <a:rPr lang="en-US" sz="1100"/>
                        <a:t>Booster_Version </a:t>
                      </a:r>
                      <a:endParaRPr lang="en-US" sz="1100"/>
                    </a:p>
                  </a:txBody>
                  <a:tcPr marL="12700" marR="12700" marT="12700" vert="horz" anchor="ctr" anchorCtr="0"/>
                </a:tc>
                <a:tc>
                  <a:txBody>
                    <a:bodyPr/>
                    <a:p>
                      <a:pPr indent="0" algn="ctr">
                        <a:buNone/>
                      </a:pPr>
                      <a:r>
                        <a:rPr lang="en-US" sz="1100"/>
                        <a:t>Launch_Site</a:t>
                      </a:r>
                      <a:endParaRPr lang="en-US" sz="1100"/>
                    </a:p>
                  </a:txBody>
                  <a:tcPr marL="12700" marR="12700" marT="12700" vert="horz" anchor="ctr" anchorCtr="0"/>
                </a:tc>
              </a:tr>
              <a:tr h="533400">
                <a:tc>
                  <a:txBody>
                    <a:bodyPr/>
                    <a:p>
                      <a:pPr indent="0" algn="ctr">
                        <a:buNone/>
                      </a:pPr>
                      <a:r>
                        <a:rPr lang="en-US" sz="1100"/>
                        <a:t>01 </a:t>
                      </a:r>
                      <a:endParaRPr lang="en-US" sz="1100"/>
                    </a:p>
                  </a:txBody>
                  <a:tcPr marL="12700" marR="12700" marT="12700" vert="horz" anchor="ctr" anchorCtr="0"/>
                </a:tc>
                <a:tc>
                  <a:txBody>
                    <a:bodyPr/>
                    <a:p>
                      <a:pPr indent="0" algn="ctr">
                        <a:buNone/>
                      </a:pPr>
                      <a:r>
                        <a:rPr lang="en-US" sz="1100"/>
                        <a:t>Failure (drone ship) </a:t>
                      </a:r>
                      <a:endParaRPr lang="en-US" sz="1100"/>
                    </a:p>
                  </a:txBody>
                  <a:tcPr marL="12700" marR="12700" marT="12700" vert="horz" anchor="ctr" anchorCtr="0"/>
                </a:tc>
                <a:tc>
                  <a:txBody>
                    <a:bodyPr/>
                    <a:p>
                      <a:pPr indent="0" algn="ctr">
                        <a:buNone/>
                      </a:pPr>
                      <a:r>
                        <a:rPr lang="en-US" sz="1100"/>
                        <a:t>F9 v1.1 B1012 </a:t>
                      </a:r>
                      <a:endParaRPr lang="en-US" sz="1100"/>
                    </a:p>
                  </a:txBody>
                  <a:tcPr marL="12700" marR="12700" marT="12700" vert="horz" anchor="ctr" anchorCtr="0"/>
                </a:tc>
                <a:tc>
                  <a:txBody>
                    <a:bodyPr/>
                    <a:p>
                      <a:pPr indent="0" algn="ctr">
                        <a:buNone/>
                      </a:pPr>
                      <a:r>
                        <a:rPr lang="en-US" sz="1100"/>
                        <a:t>CCAFS LC-40</a:t>
                      </a:r>
                      <a:endParaRPr lang="en-US" sz="1100"/>
                    </a:p>
                  </a:txBody>
                  <a:tcPr marL="12700" marR="12700" marT="12700" vert="horz" anchor="ctr" anchorCtr="0"/>
                </a:tc>
              </a:tr>
              <a:tr h="355600">
                <a:tc>
                  <a:txBody>
                    <a:bodyPr/>
                    <a:p>
                      <a:pPr indent="0" algn="ctr">
                        <a:buNone/>
                      </a:pPr>
                      <a:r>
                        <a:rPr lang="en-US" sz="1100"/>
                        <a:t>04 </a:t>
                      </a:r>
                      <a:endParaRPr lang="en-US" sz="1100"/>
                    </a:p>
                  </a:txBody>
                  <a:tcPr marL="12700" marR="12700" marT="12700" vert="horz" anchor="ctr" anchorCtr="0"/>
                </a:tc>
                <a:tc>
                  <a:txBody>
                    <a:bodyPr/>
                    <a:p>
                      <a:pPr indent="0" algn="ctr">
                        <a:buNone/>
                      </a:pPr>
                      <a:r>
                        <a:rPr lang="en-US" sz="1100"/>
                        <a:t>Failure (drone ship) </a:t>
                      </a:r>
                      <a:endParaRPr lang="en-US" sz="1100"/>
                    </a:p>
                  </a:txBody>
                  <a:tcPr marL="12700" marR="12700" marT="12700" vert="horz" anchor="ctr" anchorCtr="0"/>
                </a:tc>
                <a:tc>
                  <a:txBody>
                    <a:bodyPr/>
                    <a:p>
                      <a:pPr indent="0" algn="ctr">
                        <a:buNone/>
                      </a:pPr>
                      <a:r>
                        <a:rPr lang="en-US" sz="1100"/>
                        <a:t>F9 v1.1 B1015 </a:t>
                      </a:r>
                      <a:endParaRPr lang="en-US" sz="1100"/>
                    </a:p>
                  </a:txBody>
                  <a:tcPr marL="12700" marR="12700" marT="12700" vert="horz" anchor="ctr" anchorCtr="0"/>
                </a:tc>
                <a:tc>
                  <a:txBody>
                    <a:bodyPr/>
                    <a:p>
                      <a:pPr indent="0" algn="ctr">
                        <a:buNone/>
                      </a:pPr>
                      <a:r>
                        <a:rPr lang="en-US" sz="1100"/>
                        <a:t>CCAFS LC-40</a:t>
                      </a:r>
                      <a:endParaRPr lang="en-US" sz="1100"/>
                    </a:p>
                  </a:txBody>
                  <a:tcPr marL="12700" marR="12700" marT="12700" vert="horz" anchor="ctr" anchorCtr="0"/>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7" name="TextBox 6"/>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endParaRPr lang="en-US" dirty="0">
              <a:solidFill>
                <a:schemeClr val="bg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sz="2200" dirty="0">
              <a:solidFill>
                <a:schemeClr val="accent3">
                  <a:lumMod val="25000"/>
                </a:schemeClr>
              </a:solidFill>
              <a:latin typeface="Abadi"/>
            </a:endParaRP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endParaRPr lang="en-US" dirty="0">
              <a:solidFill>
                <a:srgbClr val="0B49CB"/>
              </a:solidFill>
              <a:latin typeface="Abad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endParaRPr lang="en-US" dirty="0">
              <a:solidFill>
                <a:srgbClr val="0B49CB"/>
              </a:solidFill>
              <a:latin typeface="Abadi"/>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endParaRPr lang="en-US" dirty="0">
              <a:solidFill>
                <a:srgbClr val="0B49CB"/>
              </a:solidFill>
              <a:latin typeface="Abadi"/>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endParaRPr 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850" y="1572260"/>
            <a:ext cx="10017125" cy="445008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Font typeface="Wingdings" panose="05000000000000000000" charset="0"/>
              <a:buNone/>
            </a:pPr>
            <a:r>
              <a:rPr lang="en-US" sz="2200" dirty="0">
                <a:solidFill>
                  <a:schemeClr val="accent3">
                    <a:lumMod val="25000"/>
                  </a:schemeClr>
                </a:solidFill>
                <a:latin typeface="Abadi" panose="020B0604020104020204" pitchFamily="34" charset="0"/>
              </a:rPr>
              <a:t>In this commercial space age, companies are making space travel affordable for everyone. </a:t>
            </a:r>
            <a:endParaRPr lang="en-US" sz="2200"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Virgin Galactic is providing suborbital spaceflights. </a:t>
            </a:r>
            <a:endParaRPr lang="en-US" sz="1885"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Rocket Lab is a small satellite provider. </a:t>
            </a:r>
            <a:endParaRPr lang="en-US" sz="1885"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Blue Origin manufactures sub-orbital and orbital reusable rockets. Perhaps the most successful is SpaceX. </a:t>
            </a:r>
            <a:endParaRPr lang="en-US" sz="1885" dirty="0">
              <a:solidFill>
                <a:schemeClr val="accent3">
                  <a:lumMod val="25000"/>
                </a:schemeClr>
              </a:solidFill>
              <a:latin typeface="Abadi" panose="020B0604020104020204" pitchFamily="34" charset="0"/>
            </a:endParaRPr>
          </a:p>
          <a:p>
            <a:pPr marL="0" indent="0">
              <a:spcBef>
                <a:spcPts val="1400"/>
              </a:spcBef>
              <a:buFont typeface="Wingdings" panose="05000000000000000000" charset="0"/>
              <a:buNone/>
            </a:pPr>
            <a:r>
              <a:rPr lang="en-US" sz="2200" dirty="0">
                <a:solidFill>
                  <a:schemeClr val="accent3">
                    <a:lumMod val="25000"/>
                  </a:schemeClr>
                </a:solidFill>
                <a:latin typeface="Abadi" panose="020B0604020104020204" pitchFamily="34" charset="0"/>
              </a:rPr>
              <a:t>SpaceX’s accomplishments include: </a:t>
            </a:r>
            <a:endParaRPr lang="en-US" sz="2200"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Sending spacecraft to the International Space Station. </a:t>
            </a:r>
            <a:endParaRPr lang="en-US" sz="1885"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Starlink, a satellite internet constellation providing satellite Internet access. </a:t>
            </a:r>
            <a:endParaRPr lang="en-US" sz="1885" dirty="0">
              <a:solidFill>
                <a:schemeClr val="accent3">
                  <a:lumMod val="25000"/>
                </a:schemeClr>
              </a:solidFill>
              <a:latin typeface="Abadi" panose="020B0604020104020204" pitchFamily="34" charset="0"/>
            </a:endParaRPr>
          </a:p>
          <a:p>
            <a:pPr lvl="1" fontAlgn="auto">
              <a:lnSpc>
                <a:spcPct val="150000"/>
              </a:lnSpc>
              <a:spcBef>
                <a:spcPts val="0"/>
              </a:spcBef>
            </a:pPr>
            <a:r>
              <a:rPr lang="en-US" sz="1885" dirty="0">
                <a:solidFill>
                  <a:schemeClr val="accent3">
                    <a:lumMod val="25000"/>
                  </a:schemeClr>
                </a:solidFill>
                <a:latin typeface="Abadi" panose="020B0604020104020204" pitchFamily="34" charset="0"/>
              </a:rPr>
              <a:t>Sending manned missions to Space. </a:t>
            </a:r>
            <a:endParaRPr lang="en-US" sz="1885" dirty="0">
              <a:solidFill>
                <a:schemeClr val="accent3">
                  <a:lumMod val="25000"/>
                </a:schemeClr>
              </a:solidFill>
              <a:latin typeface="Abadi" panose="020B0604020104020204" pitchFamily="34" charset="0"/>
            </a:endParaRP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2" name="Content Placeholder 1" descr="pie"/>
          <p:cNvPicPr>
            <a:picLocks noChangeAspect="1"/>
          </p:cNvPicPr>
          <p:nvPr>
            <p:ph idx="4294967295"/>
          </p:nvPr>
        </p:nvPicPr>
        <p:blipFill>
          <a:blip r:embed="rId2"/>
          <a:stretch>
            <a:fillRect/>
          </a:stretch>
        </p:blipFill>
        <p:spPr>
          <a:xfrm>
            <a:off x="1654810" y="1825625"/>
            <a:ext cx="7974965" cy="4351655"/>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endParaRPr lang="en-US" dirty="0">
              <a:solidFill>
                <a:srgbClr val="0B49CB"/>
              </a:solidFill>
              <a:latin typeface="Abadi"/>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2" name="Content Placeholder 1" descr="pie"/>
          <p:cNvPicPr>
            <a:picLocks noChangeAspect="1"/>
          </p:cNvPicPr>
          <p:nvPr>
            <p:ph idx="4294967295"/>
          </p:nvPr>
        </p:nvPicPr>
        <p:blipFill>
          <a:blip r:embed="rId2"/>
          <a:srcRect t="29505" r="7526" b="17248"/>
          <a:stretch>
            <a:fillRect/>
          </a:stretch>
        </p:blipFill>
        <p:spPr>
          <a:xfrm>
            <a:off x="864235" y="1578610"/>
            <a:ext cx="10327005" cy="3701415"/>
          </a:xfrm>
          <a:prstGeom prst="rect">
            <a:avLst/>
          </a:prstGeom>
        </p:spPr>
      </p:pic>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Highest Launch Success Ratio</a:t>
            </a:r>
            <a:endParaRPr lang="en-US" dirty="0">
              <a:solidFill>
                <a:srgbClr val="0B49CB"/>
              </a:solidFill>
              <a:latin typeface="Abad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fld>
            <a:endParaRPr lang="en-US"/>
          </a:p>
        </p:txBody>
      </p:sp>
      <p:pic>
        <p:nvPicPr>
          <p:cNvPr id="2" name="Content Placeholder 1" descr="scatter"/>
          <p:cNvPicPr>
            <a:picLocks noChangeAspect="1"/>
          </p:cNvPicPr>
          <p:nvPr>
            <p:ph idx="4294967295"/>
          </p:nvPr>
        </p:nvPicPr>
        <p:blipFill>
          <a:blip r:embed="rId2"/>
          <a:srcRect t="33168"/>
          <a:stretch>
            <a:fillRect/>
          </a:stretch>
        </p:blipFill>
        <p:spPr>
          <a:xfrm>
            <a:off x="770255" y="1696085"/>
            <a:ext cx="10319385" cy="4033520"/>
          </a:xfrm>
          <a:prstGeom prst="rect">
            <a:avLst/>
          </a:prstGeom>
        </p:spPr>
      </p:pic>
      <p:sp>
        <p:nvSpPr>
          <p:cNvPr id="12" name="Title 1"/>
          <p:cNvSpPr txBox="1"/>
          <p:nvPr/>
        </p:nvSpPr>
        <p:spPr>
          <a:xfrm>
            <a:off x="770011" y="538650"/>
            <a:ext cx="10515600" cy="549049"/>
          </a:xfrm>
          <a:prstGeom prst="rect">
            <a:avLst/>
          </a:prstGeom>
        </p:spPr>
        <p:txBody>
          <a:bodyPr vert="horz" lIns="91440" tIns="45720" rIns="91440" bIns="45720" rtlCol="0" anchor="ctr">
            <a:normAutofit fontScale="625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endParaRPr lang="en-US" dirty="0">
              <a:solidFill>
                <a:srgbClr val="0B49CB"/>
              </a:solidFill>
              <a:latin typeface="Abad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endParaRPr lang="en-US"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descr="model_performance_train"/>
          <p:cNvPicPr>
            <a:picLocks noChangeAspect="1"/>
          </p:cNvPicPr>
          <p:nvPr/>
        </p:nvPicPr>
        <p:blipFill>
          <a:blip r:embed="rId2"/>
          <a:stretch>
            <a:fillRect/>
          </a:stretch>
        </p:blipFill>
        <p:spPr>
          <a:xfrm>
            <a:off x="723900" y="1362075"/>
            <a:ext cx="5372100" cy="4664075"/>
          </a:xfrm>
          <a:prstGeom prst="rect">
            <a:avLst/>
          </a:prstGeom>
        </p:spPr>
      </p:pic>
      <p:pic>
        <p:nvPicPr>
          <p:cNvPr id="3" name="Picture 2" descr="model_performance_test"/>
          <p:cNvPicPr>
            <a:picLocks noChangeAspect="1"/>
          </p:cNvPicPr>
          <p:nvPr/>
        </p:nvPicPr>
        <p:blipFill>
          <a:blip r:embed="rId3"/>
          <a:stretch>
            <a:fillRect/>
          </a:stretch>
        </p:blipFill>
        <p:spPr>
          <a:xfrm>
            <a:off x="6406515" y="1362075"/>
            <a:ext cx="4879340" cy="4647565"/>
          </a:xfrm>
          <a:prstGeom prst="rect">
            <a:avLst/>
          </a:prstGeo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confusion_matrix"/>
          <p:cNvPicPr>
            <a:picLocks noChangeAspect="1"/>
          </p:cNvPicPr>
          <p:nvPr/>
        </p:nvPicPr>
        <p:blipFill>
          <a:blip r:embed="rId2"/>
          <a:stretch>
            <a:fillRect/>
          </a:stretch>
        </p:blipFill>
        <p:spPr>
          <a:xfrm>
            <a:off x="770255" y="1480185"/>
            <a:ext cx="5852160" cy="4533265"/>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3"/>
          <p:cNvSpPr>
            <a:spLocks noGrp="1"/>
          </p:cNvSpPr>
          <p:nvPr>
            <p:ph sz="half" idx="4294967295"/>
          </p:nvPr>
        </p:nvSpPr>
        <p:spPr>
          <a:xfrm>
            <a:off x="770255" y="1875155"/>
            <a:ext cx="9569450" cy="4351655"/>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All models had a similar test accuracy score of 83.33%.</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Decision Tree Classifier was the best performing model on the train set with an accuracy score of 88%</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We had 3 False positives reported.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Because our requirement is a model that is able to accurately predict whether the first stage or not, this models are suitable.</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Logistic Regression will therefore be used because it has uses the minimal time to run on the selected data.</a:t>
            </a:r>
            <a:endParaRPr lang="en-US" sz="2200">
              <a:solidFill>
                <a:schemeClr val="accent3">
                  <a:lumMod val="25000"/>
                </a:schemeClr>
              </a:solidFill>
              <a:latin typeface="Abadi" panose="020B0604020104020204" pitchFamily="34" charset="0"/>
            </a:endParaRP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Text Box 1"/>
          <p:cNvSpPr txBox="1"/>
          <p:nvPr/>
        </p:nvSpPr>
        <p:spPr>
          <a:xfrm>
            <a:off x="2047240" y="2071370"/>
            <a:ext cx="309880" cy="368300"/>
          </a:xfrm>
          <a:prstGeom prst="rect">
            <a:avLst/>
          </a:prstGeom>
          <a:noFill/>
        </p:spPr>
        <p:txBody>
          <a:bodyPr wrap="none" rtlCol="0">
            <a:spAutoFit/>
          </a:bodyPr>
          <a:p>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850" y="1572260"/>
            <a:ext cx="10017125" cy="44500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sym typeface="+mn-ea"/>
              </a:rPr>
              <a:t>One reason SpaceX can do this is the rocket launches are relatively inexpensive.</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SpaceX advertises Falcon 9 rocket launches on its website with a cost of 62 million dollars; other providers cost upwards of 165 million dollars each.</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Much of the savings is because SpaceX can reuse the first stage.  </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Spaces X’s Falcon 9 launch like regular rockets. </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However, SpaceX's Falcon 9 Can recover the first stage. </a:t>
            </a:r>
            <a:endParaRPr lang="en-US" sz="2200" dirty="0">
              <a:solidFill>
                <a:schemeClr val="accent3">
                  <a:lumMod val="25000"/>
                </a:schemeClr>
              </a:solidFill>
              <a:latin typeface="Abadi" panose="020B0604020104020204" pitchFamily="34" charset="0"/>
              <a:sym typeface="+mn-ea"/>
            </a:endParaRPr>
          </a:p>
          <a:p>
            <a:pPr lvl="1">
              <a:spcBef>
                <a:spcPts val="1400"/>
              </a:spcBef>
            </a:pPr>
            <a:r>
              <a:rPr lang="en-US" sz="1885" dirty="0">
                <a:solidFill>
                  <a:schemeClr val="accent3">
                    <a:lumMod val="25000"/>
                  </a:schemeClr>
                </a:solidFill>
                <a:latin typeface="Abadi" panose="020B0604020104020204" pitchFamily="34" charset="0"/>
                <a:sym typeface="+mn-ea"/>
              </a:rPr>
              <a:t>Sometimes the first stage does not land. </a:t>
            </a:r>
            <a:endParaRPr lang="en-US" sz="1885" dirty="0">
              <a:solidFill>
                <a:schemeClr val="accent3">
                  <a:lumMod val="25000"/>
                </a:schemeClr>
              </a:solidFill>
              <a:latin typeface="Abadi" panose="020B0604020104020204" pitchFamily="34" charset="0"/>
              <a:sym typeface="+mn-ea"/>
            </a:endParaRPr>
          </a:p>
          <a:p>
            <a:pPr lvl="1">
              <a:spcBef>
                <a:spcPts val="1400"/>
              </a:spcBef>
            </a:pPr>
            <a:r>
              <a:rPr lang="en-US" sz="1885" dirty="0">
                <a:solidFill>
                  <a:schemeClr val="accent3">
                    <a:lumMod val="25000"/>
                  </a:schemeClr>
                </a:solidFill>
                <a:latin typeface="Abadi" panose="020B0604020104020204" pitchFamily="34" charset="0"/>
                <a:sym typeface="+mn-ea"/>
              </a:rPr>
              <a:t>Sometimes it will crash. </a:t>
            </a:r>
            <a:endParaRPr lang="en-US" sz="1885" dirty="0">
              <a:solidFill>
                <a:schemeClr val="accent3">
                  <a:lumMod val="25000"/>
                </a:schemeClr>
              </a:solidFill>
              <a:latin typeface="Abadi" panose="020B0604020104020204" pitchFamily="34" charset="0"/>
              <a:sym typeface="+mn-ea"/>
            </a:endParaRPr>
          </a:p>
          <a:p>
            <a:pPr lvl="1">
              <a:spcBef>
                <a:spcPts val="1400"/>
              </a:spcBef>
            </a:pPr>
            <a:r>
              <a:rPr lang="en-US" sz="1885" dirty="0">
                <a:solidFill>
                  <a:schemeClr val="accent3">
                    <a:lumMod val="25000"/>
                  </a:schemeClr>
                </a:solidFill>
                <a:latin typeface="Abadi" panose="020B0604020104020204" pitchFamily="34" charset="0"/>
                <a:sym typeface="+mn-ea"/>
              </a:rPr>
              <a:t>Other times, Space X will sacrifice the first stage due to the mission parameters like payload, orbit, and customer.</a:t>
            </a:r>
            <a:endParaRPr lang="en-US" sz="1885" dirty="0">
              <a:solidFill>
                <a:schemeClr val="accent3">
                  <a:lumMod val="25000"/>
                </a:schemeClr>
              </a:solidFill>
              <a:latin typeface="Abadi" panose="020B0604020104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850" y="1572260"/>
            <a:ext cx="10017125" cy="445008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spcBef>
                <a:spcPts val="1400"/>
              </a:spcBef>
              <a:buNone/>
            </a:pPr>
            <a:r>
              <a:rPr lang="en-US" sz="2200" dirty="0">
                <a:solidFill>
                  <a:schemeClr val="accent3">
                    <a:lumMod val="25000"/>
                  </a:schemeClr>
                </a:solidFill>
                <a:latin typeface="Abadi" panose="020B0604020104020204" pitchFamily="34" charset="0"/>
                <a:sym typeface="+mn-ea"/>
              </a:rPr>
              <a:t> </a:t>
            </a:r>
            <a:endParaRPr lang="en-US" sz="2200" dirty="0">
              <a:solidFill>
                <a:schemeClr val="accent3">
                  <a:lumMod val="25000"/>
                </a:schemeClr>
              </a:solidFill>
              <a:latin typeface="Abadi" panose="020B0604020104020204" pitchFamily="34" charset="0"/>
            </a:endParaRPr>
          </a:p>
          <a:p>
            <a:pPr marL="0" indent="0">
              <a:spcBef>
                <a:spcPts val="1400"/>
              </a:spcBef>
              <a:buNone/>
            </a:pPr>
            <a:r>
              <a:rPr lang="en-US" sz="2200" b="1" u="sng" dirty="0">
                <a:solidFill>
                  <a:schemeClr val="accent3">
                    <a:lumMod val="25000"/>
                  </a:schemeClr>
                </a:solidFill>
                <a:latin typeface="Abadi" panose="020B0604020104020204" pitchFamily="34" charset="0"/>
                <a:sym typeface="+mn-ea"/>
              </a:rPr>
              <a:t>Problem we want to solve</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 </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Therefore the aim of this project is to determine if SpaceX will reuse the first stage by training a machine learning model.</a:t>
            </a:r>
            <a:endParaRPr lang="en-US" sz="2200" dirty="0">
              <a:solidFill>
                <a:schemeClr val="accent3">
                  <a:lumMod val="25000"/>
                </a:schemeClr>
              </a:solidFill>
              <a:latin typeface="Abadi" panose="020B0604020104020204" pitchFamily="34" charset="0"/>
              <a:sym typeface="+mn-ea"/>
            </a:endParaRPr>
          </a:p>
          <a:p>
            <a:pPr marL="0" indent="0">
              <a:spcBef>
                <a:spcPts val="1400"/>
              </a:spcBef>
              <a:buNone/>
            </a:pPr>
            <a:r>
              <a:rPr lang="en-US" sz="2200" dirty="0">
                <a:solidFill>
                  <a:schemeClr val="accent3">
                    <a:lumMod val="25000"/>
                  </a:schemeClr>
                </a:solidFill>
                <a:latin typeface="Abadi" panose="020B0604020104020204" pitchFamily="34" charset="0"/>
                <a:sym typeface="+mn-ea"/>
              </a:rPr>
              <a:t>This project uses public information to predict if SpaceX will reuse the first stage.</a:t>
            </a: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fld>
            <a:endParaRPr lang="en-US" dirty="0"/>
          </a:p>
        </p:txBody>
      </p:sp>
      <p:sp>
        <p:nvSpPr>
          <p:cNvPr id="2" name="TextBox 1"/>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endParaRPr lang="en-US"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endParaRPr lang="en-US" sz="7600">
              <a:solidFill>
                <a:schemeClr val="accent3">
                  <a:lumMod val="25000"/>
                </a:schemeClr>
              </a:solidFill>
              <a:latin typeface="Abadi" panose="020B0604020104020204" pitchFamily="34" charset="0"/>
            </a:endParaRPr>
          </a:p>
          <a:p>
            <a:pPr>
              <a:lnSpc>
                <a:spcPct val="100000"/>
              </a:lnSpc>
              <a:spcBef>
                <a:spcPts val="1400"/>
              </a:spcBef>
            </a:pPr>
            <a:r>
              <a:rPr lang="en-US" sz="7600">
                <a:solidFill>
                  <a:schemeClr val="accent3">
                    <a:lumMod val="25000"/>
                  </a:schemeClr>
                </a:solidFill>
                <a:latin typeface="Abadi" panose="020B0604020104020204" pitchFamily="34" charset="0"/>
                <a:sym typeface="+mn-ea"/>
              </a:rPr>
              <a:t>Data collection was done in two ways.</a:t>
            </a:r>
            <a:endParaRPr lang="en-US" sz="76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7600">
                <a:solidFill>
                  <a:schemeClr val="accent3">
                    <a:lumMod val="25000"/>
                  </a:schemeClr>
                </a:solidFill>
                <a:latin typeface="Abadi" panose="020B0604020104020204" pitchFamily="34" charset="0"/>
                <a:sym typeface="+mn-ea"/>
              </a:rPr>
              <a:t>Using an API</a:t>
            </a:r>
            <a:endParaRPr lang="en-US" sz="76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7600">
                <a:solidFill>
                  <a:schemeClr val="accent3">
                    <a:lumMod val="25000"/>
                  </a:schemeClr>
                </a:solidFill>
                <a:latin typeface="Abadi" panose="020B0604020104020204" pitchFamily="34" charset="0"/>
                <a:sym typeface="+mn-ea"/>
              </a:rPr>
              <a:t>Web Scraping</a:t>
            </a:r>
            <a:endParaRPr lang="en-US" sz="7600"/>
          </a:p>
          <a:p>
            <a:pPr>
              <a:lnSpc>
                <a:spcPct val="120000"/>
              </a:lnSpc>
              <a:spcBef>
                <a:spcPts val="1400"/>
              </a:spcBef>
            </a:pPr>
            <a:r>
              <a:rPr lang="en-US" sz="8800" dirty="0">
                <a:solidFill>
                  <a:schemeClr val="accent3">
                    <a:lumMod val="25000"/>
                  </a:schemeClr>
                </a:solidFill>
                <a:latin typeface="Abadi"/>
              </a:rPr>
              <a:t>Data wrangling was done using numpy and pandas python libraries</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Exploratory data analysis (EDA) was done leveragin matplotlib visualizations and SQL explorations.</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Interactive visual analytics were generated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 dashboards.</a:t>
            </a:r>
            <a:endParaRPr lang="en-US" sz="88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Multiple classification models were explored to find best performing model for predicting whether the first stage would be reused. Grid Search was leveraged for hyperparameter tuning and cross validation.</a:t>
            </a: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b="1" u="sng">
                <a:solidFill>
                  <a:schemeClr val="accent3">
                    <a:lumMod val="25000"/>
                  </a:schemeClr>
                </a:solidFill>
                <a:latin typeface="Abadi" panose="020B0604020104020204" pitchFamily="34" charset="0"/>
              </a:rPr>
              <a:t>Methodology</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Data collection was done in two ways.</a:t>
            </a:r>
            <a:endParaRPr lang="en-US" sz="2200">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1885">
                <a:solidFill>
                  <a:schemeClr val="accent3">
                    <a:lumMod val="25000"/>
                  </a:schemeClr>
                </a:solidFill>
                <a:latin typeface="Abadi" panose="020B0604020104020204" pitchFamily="34" charset="0"/>
              </a:rPr>
              <a:t>Using an API</a:t>
            </a:r>
            <a:endParaRPr lang="en-US" sz="1885">
              <a:solidFill>
                <a:schemeClr val="accent3">
                  <a:lumMod val="25000"/>
                </a:schemeClr>
              </a:solidFill>
              <a:latin typeface="Abadi" panose="020B0604020104020204" pitchFamily="34" charset="0"/>
            </a:endParaRPr>
          </a:p>
          <a:p>
            <a:pPr marL="914400" lvl="1" indent="-457200">
              <a:lnSpc>
                <a:spcPct val="100000"/>
              </a:lnSpc>
              <a:spcBef>
                <a:spcPts val="1400"/>
              </a:spcBef>
              <a:buAutoNum type="arabicPeriod"/>
            </a:pPr>
            <a:r>
              <a:rPr lang="en-US" sz="1885">
                <a:solidFill>
                  <a:schemeClr val="accent3">
                    <a:lumMod val="25000"/>
                  </a:schemeClr>
                </a:solidFill>
                <a:latin typeface="Abadi" panose="020B0604020104020204" pitchFamily="34" charset="0"/>
              </a:rPr>
              <a:t>Web Scraping</a:t>
            </a:r>
            <a:endParaRPr lang="en-US" sz="1885">
              <a:solidFill>
                <a:schemeClr val="accent3">
                  <a:lumMod val="25000"/>
                </a:schemeClr>
              </a:solidFill>
              <a:latin typeface="Abadi" panose="020B0604020104020204" pitchFamily="34" charset="0"/>
            </a:endParaRPr>
          </a:p>
          <a:p>
            <a:pPr marL="0" indent="0">
              <a:buNone/>
            </a:pPr>
            <a:endParaRPr lang="en-US"/>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11642</Words>
  <Application>WPS Presentation</Application>
  <PresentationFormat>Widescreen</PresentationFormat>
  <Paragraphs>479</Paragraphs>
  <Slides>47</Slides>
  <Notes>4</Notes>
  <HiddenSlides>0</HiddenSlides>
  <MMClips>0</MMClips>
  <ScaleCrop>false</ScaleCrop>
  <HeadingPairs>
    <vt:vector size="6" baseType="variant">
      <vt:variant>
        <vt:lpstr>已用的字体</vt:lpstr>
      </vt:variant>
      <vt:variant>
        <vt:i4>28</vt:i4>
      </vt:variant>
      <vt:variant>
        <vt:lpstr>主题</vt:lpstr>
      </vt:variant>
      <vt:variant>
        <vt:i4>2</vt:i4>
      </vt:variant>
      <vt:variant>
        <vt:lpstr>幻灯片标题</vt:lpstr>
      </vt:variant>
      <vt:variant>
        <vt:i4>47</vt:i4>
      </vt:variant>
    </vt:vector>
  </HeadingPairs>
  <TitlesOfParts>
    <vt:vector size="77" baseType="lpstr">
      <vt:lpstr>Arial</vt:lpstr>
      <vt:lpstr>SimSun</vt:lpstr>
      <vt:lpstr>Wingdings</vt:lpstr>
      <vt:lpstr>Abadi</vt:lpstr>
      <vt:lpstr>IBM Plex Mono SemiBold</vt:lpstr>
      <vt:lpstr>Noto Sans Mono</vt:lpstr>
      <vt:lpstr>Abadi</vt:lpstr>
      <vt:lpstr>Gubbi</vt:lpstr>
      <vt:lpstr>SF Pro</vt:lpstr>
      <vt:lpstr>Arial</vt:lpstr>
      <vt:lpstr>IBM Plex Mono Text</vt:lpstr>
      <vt:lpstr>Microsoft YaHei</vt:lpstr>
      <vt:lpstr>Droid Sans Fallback</vt:lpstr>
      <vt:lpstr>Arial Unicode MS</vt:lpstr>
      <vt:lpstr>Calibri</vt:lpstr>
      <vt:lpstr>Trebuchet MS</vt:lpstr>
      <vt:lpstr>Calibri</vt:lpstr>
      <vt:lpstr>Calibri Light</vt:lpstr>
      <vt:lpstr>Abyssinica SIL</vt:lpstr>
      <vt:lpstr>Wingdings</vt:lpstr>
      <vt:lpstr>Calibri</vt:lpstr>
      <vt:lpstr>Ani</vt:lpstr>
      <vt:lpstr>KacstPoster</vt:lpstr>
      <vt:lpstr>KacstPen</vt:lpstr>
      <vt:lpstr>JetBrains Mono Medium</vt:lpstr>
      <vt:lpstr>JetBrains Mono NL</vt:lpstr>
      <vt:lpstr>JetBrains Mono Light</vt:lpstr>
      <vt:lpstr>JetBrains Mono ExtraBold</vt:lpstr>
      <vt:lpstr>Custom Design</vt:lpstr>
      <vt:lpstr>1_Custom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ngota</cp:lastModifiedBy>
  <cp:revision>221</cp:revision>
  <dcterms:created xsi:type="dcterms:W3CDTF">2023-12-14T18:27:09Z</dcterms:created>
  <dcterms:modified xsi:type="dcterms:W3CDTF">2023-12-14T18:27:09Z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
  </property>
  <property fmtid="{D5CDD505-2E9C-101B-9397-08002B2CF9AE}" pid="4" name="KSOProductBuildVer">
    <vt:lpwstr>1033-11.1.0.11711</vt:lpwstr>
  </property>
</Properties>
</file>